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slides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c5aa007360d4493" /><Relationship Type="http://schemas.openxmlformats.org/officeDocument/2006/relationships/extended-properties" Target="/docProps/app.xml" Id="R7ded7e74792e442e" /><Relationship Type="http://schemas.openxmlformats.org/officeDocument/2006/relationships/officeDocument" Target="/ppt/presentation.xml" Id="Ra34036a1e8e4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5bab360144ebd"/>
  </p:sldMasterIdLst>
  <p:notesMasterIdLst>
    <p:notesMasterId xmlns:r="http://schemas.openxmlformats.org/officeDocument/2006/relationships" r:id="Rc09f77987eae445d"/>
  </p:notesMasterIdLst>
  <p:sldIdLst>
    <p:sldId xmlns:r="http://schemas.openxmlformats.org/officeDocument/2006/relationships" id="256" r:id="R900ffa0f9ac94862"/>
    <p:sldId xmlns:r="http://schemas.openxmlformats.org/officeDocument/2006/relationships" id="257" r:id="Raa1406f39bee418b"/>
    <p:sldId xmlns:r="http://schemas.openxmlformats.org/officeDocument/2006/relationships" id="258" r:id="R7cf4bfed01f14858"/>
    <p:sldId xmlns:r="http://schemas.openxmlformats.org/officeDocument/2006/relationships" id="259" r:id="R24fd1f6629ac4371"/>
    <p:sldId xmlns:r="http://schemas.openxmlformats.org/officeDocument/2006/relationships" id="260" r:id="R0cc2ead031ef4bf4"/>
    <p:sldId xmlns:r="http://schemas.openxmlformats.org/officeDocument/2006/relationships" id="261" r:id="R7b42aa0584254b63"/>
    <p:sldId xmlns:r="http://schemas.openxmlformats.org/officeDocument/2006/relationships" id="262" r:id="R22e2ca9256974d34"/>
    <p:sldId xmlns:r="http://schemas.openxmlformats.org/officeDocument/2006/relationships" id="263" r:id="R7216e6443b76419f"/>
    <p:sldId xmlns:r="http://schemas.openxmlformats.org/officeDocument/2006/relationships" id="264" r:id="R9dfa3e873908484f"/>
    <p:sldId xmlns:r="http://schemas.openxmlformats.org/officeDocument/2006/relationships" id="265" r:id="R3380f6ee71d54aa6"/>
    <p:sldId xmlns:r="http://schemas.openxmlformats.org/officeDocument/2006/relationships" id="266" r:id="Re979963d52864ffd"/>
    <p:sldId xmlns:r="http://schemas.openxmlformats.org/officeDocument/2006/relationships" id="267" r:id="Rf9a4b84985974dac"/>
    <p:sldId xmlns:r="http://schemas.openxmlformats.org/officeDocument/2006/relationships" id="268" r:id="R60fcaadb946a45a0"/>
    <p:sldId xmlns:r="http://schemas.openxmlformats.org/officeDocument/2006/relationships" id="269" r:id="R6a31821249e94d9b"/>
    <p:sldId xmlns:r="http://schemas.openxmlformats.org/officeDocument/2006/relationships" id="270" r:id="Rc36e01710eb640a5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3e2bfe1d65554186" /><Relationship Type="http://schemas.openxmlformats.org/officeDocument/2006/relationships/slideMaster" Target="/ppt/slideMasters/slideMaster1.xml" Id="R9d25bab360144ebd" /><Relationship Type="http://schemas.openxmlformats.org/officeDocument/2006/relationships/notesMaster" Target="/ppt/notesMasters/notesMaster1.xml" Id="Rc09f77987eae445d" /><Relationship Type="http://schemas.openxmlformats.org/officeDocument/2006/relationships/presProps" Target="/ppt/presProps.xml" Id="R77fdc6c2b8b749d7" /><Relationship Type="http://schemas.openxmlformats.org/officeDocument/2006/relationships/tableStyles" Target="/ppt/tableStyles.xml" Id="R5aebc13852cc402f" /><Relationship Type="http://schemas.openxmlformats.org/officeDocument/2006/relationships/slide" Target="/ppt/slides/slide1.xml" Id="R900ffa0f9ac94862" /><Relationship Type="http://schemas.openxmlformats.org/officeDocument/2006/relationships/slide" Target="/ppt/slides/slide2.xml" Id="Raa1406f39bee418b" /><Relationship Type="http://schemas.openxmlformats.org/officeDocument/2006/relationships/slide" Target="/ppt/slides/slide3.xml" Id="R7cf4bfed01f14858" /><Relationship Type="http://schemas.openxmlformats.org/officeDocument/2006/relationships/slide" Target="/ppt/slides/slide4.xml" Id="R24fd1f6629ac4371" /><Relationship Type="http://schemas.openxmlformats.org/officeDocument/2006/relationships/slide" Target="/ppt/slides/slide5.xml" Id="R0cc2ead031ef4bf4" /><Relationship Type="http://schemas.openxmlformats.org/officeDocument/2006/relationships/slide" Target="/ppt/slides/slide6.xml" Id="R7b42aa0584254b63" /><Relationship Type="http://schemas.openxmlformats.org/officeDocument/2006/relationships/slide" Target="/ppt/slides/slide7.xml" Id="R22e2ca9256974d34" /><Relationship Type="http://schemas.openxmlformats.org/officeDocument/2006/relationships/slide" Target="/ppt/slides/slide8.xml" Id="R7216e6443b76419f" /><Relationship Type="http://schemas.openxmlformats.org/officeDocument/2006/relationships/slide" Target="/ppt/slides/slide9.xml" Id="R9dfa3e873908484f" /><Relationship Type="http://schemas.openxmlformats.org/officeDocument/2006/relationships/slide" Target="/ppt/slides/slide10.xml" Id="R3380f6ee71d54aa6" /><Relationship Type="http://schemas.openxmlformats.org/officeDocument/2006/relationships/slide" Target="/ppt/slides/slide11.xml" Id="Re979963d52864ffd" /><Relationship Type="http://schemas.openxmlformats.org/officeDocument/2006/relationships/slide" Target="/ppt/slides/slide12.xml" Id="Rf9a4b84985974dac" /><Relationship Type="http://schemas.openxmlformats.org/officeDocument/2006/relationships/slide" Target="/ppt/slides/slide13.xml" Id="R60fcaadb946a45a0" /><Relationship Type="http://schemas.openxmlformats.org/officeDocument/2006/relationships/slide" Target="/ppt/slides/slide14.xml" Id="R6a31821249e94d9b" /><Relationship Type="http://schemas.openxmlformats.org/officeDocument/2006/relationships/slide" Target="/ppt/slides/slide15.xml" Id="Rc36e01710eb640a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3b9686a963e494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3d564d858834bcf" /><Relationship Type="http://schemas.openxmlformats.org/officeDocument/2006/relationships/notesMaster" Target="/ppt/notesMasters/notesMaster1.xml" Id="R33066548e54b44b1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6b6a5e87bf14751" /><Relationship Type="http://schemas.openxmlformats.org/officeDocument/2006/relationships/notesMaster" Target="/ppt/notesMasters/notesMaster1.xml" Id="Rf50372a72ff64bbf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ad0caf56514c4b1a" /><Relationship Type="http://schemas.openxmlformats.org/officeDocument/2006/relationships/notesMaster" Target="/ppt/notesMasters/notesMaster1.xml" Id="Rc609ea2086014bf1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8c3add799465471e" /><Relationship Type="http://schemas.openxmlformats.org/officeDocument/2006/relationships/notesMaster" Target="/ppt/notesMasters/notesMaster1.xml" Id="R879f4ee7585a414d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05f3596d200e49d7" /><Relationship Type="http://schemas.openxmlformats.org/officeDocument/2006/relationships/notesMaster" Target="/ppt/notesMasters/notesMaster1.xml" Id="R3eb508662368470c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d31d9e04aee84dee" /><Relationship Type="http://schemas.openxmlformats.org/officeDocument/2006/relationships/notesMaster" Target="/ppt/notesMasters/notesMaster1.xml" Id="R971b2271477c46f0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b29b7e90fe7349ec" /><Relationship Type="http://schemas.openxmlformats.org/officeDocument/2006/relationships/notesMaster" Target="/ppt/notesMasters/notesMaster1.xml" Id="R4c75da755a3a44e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48829dfa6b743bc" /><Relationship Type="http://schemas.openxmlformats.org/officeDocument/2006/relationships/notesMaster" Target="/ppt/notesMasters/notesMaster1.xml" Id="R9d7b5c92ed404330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e0ee7544ef840d7" /><Relationship Type="http://schemas.openxmlformats.org/officeDocument/2006/relationships/notesMaster" Target="/ppt/notesMasters/notesMaster1.xml" Id="R3e2d3017fd76450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85e36d6cde7495c" /><Relationship Type="http://schemas.openxmlformats.org/officeDocument/2006/relationships/notesMaster" Target="/ppt/notesMasters/notesMaster1.xml" Id="Rcb9b271a6e2040c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9ffb0336e434ae9" /><Relationship Type="http://schemas.openxmlformats.org/officeDocument/2006/relationships/notesMaster" Target="/ppt/notesMasters/notesMaster1.xml" Id="Rd827f4671a4747ae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afb7c8202f74d66" /><Relationship Type="http://schemas.openxmlformats.org/officeDocument/2006/relationships/notesMaster" Target="/ppt/notesMasters/notesMaster1.xml" Id="Rf733be8435184f0f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1289051cf5704949" /><Relationship Type="http://schemas.openxmlformats.org/officeDocument/2006/relationships/notesMaster" Target="/ppt/notesMasters/notesMaster1.xml" Id="R999acb76ee024b9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dd6a3395ca42495f" /><Relationship Type="http://schemas.openxmlformats.org/officeDocument/2006/relationships/notesMaster" Target="/ppt/notesMasters/notesMaster1.xml" Id="R3a6b4a2218574a85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1fe14d7cd6914866" /><Relationship Type="http://schemas.openxmlformats.org/officeDocument/2006/relationships/notesMaster" Target="/ppt/notesMasters/notesMaster1.xml" Id="R20d0f0684bab433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620fa95b34b85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2aad50e6d6c24376" /><Relationship Type="http://schemas.openxmlformats.org/officeDocument/2006/relationships/slideLayout" Target="/ppt/slideLayouts/slideLayout1.xml" Id="Rac9df41bc63045c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df41bc63045c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049de1c72461d" /><Relationship Type="http://schemas.openxmlformats.org/officeDocument/2006/relationships/notesSlide" Target="/ppt/notesSlides/notesSlide1.xml" Id="R18606538f6ac44df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998ff7dd04c3b" /><Relationship Type="http://schemas.openxmlformats.org/officeDocument/2006/relationships/notesSlide" Target="/ppt/notesSlides/notesSlide10.xml" Id="Rcb6b8ee6ca3f4f82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6010716554b56" /><Relationship Type="http://schemas.openxmlformats.org/officeDocument/2006/relationships/notesSlide" Target="/ppt/notesSlides/notesSlide11.xml" Id="Rcfe16f72c7804662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ecb1b81884bfe" /><Relationship Type="http://schemas.openxmlformats.org/officeDocument/2006/relationships/notesSlide" Target="/ppt/notesSlides/notesSlide12.xml" Id="Re086f7cdcde74ea4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822b0d3464010" /><Relationship Type="http://schemas.openxmlformats.org/officeDocument/2006/relationships/notesSlide" Target="/ppt/notesSlides/notesSlide13.xml" Id="R36b5416e417844d0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fccbc899c4a4b" /><Relationship Type="http://schemas.openxmlformats.org/officeDocument/2006/relationships/notesSlide" Target="/ppt/notesSlides/notesSlide14.xml" Id="R565cbe0a94474598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ff076a1884d48" /><Relationship Type="http://schemas.openxmlformats.org/officeDocument/2006/relationships/notesSlide" Target="/ppt/notesSlides/notesSlide15.xml" Id="R9cf36f84d857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30270652449d7" /><Relationship Type="http://schemas.openxmlformats.org/officeDocument/2006/relationships/notesSlide" Target="/ppt/notesSlides/notesSlide2.xml" Id="R7bd4e0b9ebb2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3b7e854be4327" /><Relationship Type="http://schemas.openxmlformats.org/officeDocument/2006/relationships/notesSlide" Target="/ppt/notesSlides/notesSlide3.xml" Id="R5223a23a3972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508ed53864a87" /><Relationship Type="http://schemas.openxmlformats.org/officeDocument/2006/relationships/notesSlide" Target="/ppt/notesSlides/notesSlide4.xml" Id="R44981364b72d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3703742ae42a2" /><Relationship Type="http://schemas.openxmlformats.org/officeDocument/2006/relationships/chart" Target="/ppt/slides/charts/chart1.xml" Id="R479a4407a49c4ad1" /><Relationship Type="http://schemas.openxmlformats.org/officeDocument/2006/relationships/notesSlide" Target="/ppt/notesSlides/notesSlide5.xml" Id="Rf9ee5864e316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3b3c8dd034f1f" /><Relationship Type="http://schemas.openxmlformats.org/officeDocument/2006/relationships/notesSlide" Target="/ppt/notesSlides/notesSlide6.xml" Id="R064809e534c346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df4a36d484f84" /><Relationship Type="http://schemas.openxmlformats.org/officeDocument/2006/relationships/notesSlide" Target="/ppt/notesSlides/notesSlide7.xml" Id="Reeb73624cc1541d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252e717c74113" /><Relationship Type="http://schemas.openxmlformats.org/officeDocument/2006/relationships/notesSlide" Target="/ppt/notesSlides/notesSlide8.xml" Id="Re89c1405fa9e485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f310889e24e9b" /><Relationship Type="http://schemas.openxmlformats.org/officeDocument/2006/relationships/notesSlide" Target="/ppt/notesSlides/notesSlide9.xml" Id="Rc04b572e7f6743ef" /></Relationships>
</file>

<file path=ppt/slides/charts/chart1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BC 72-click scale</c:v>
          </c:tx>
          <c:spPr>
            <a:solidFill xmlns:a="http://schemas.openxmlformats.org/drawingml/2006/main">
              <a:srgbClr val="6DCBF4"/>
            </a:solidFill>
          </c:spPr>
          <c:cat>
            <c:strLit>
              <c:ptCount val="3"/>
              <c:pt idx="0">
                <c:v>0.25 mg</c:v>
              </c:pt>
              <c:pt idx="1">
                <c:v>0.5 mg</c:v>
              </c:pt>
              <c:pt idx="2">
                <c:v>1 mg</c:v>
              </c:pt>
            </c:strLit>
          </c:cat>
          <c:val>
            <c:numLit>
              <c:formatCode>General</c:formatCode>
              <c:ptCount val="3"/>
              <c:pt idx="0">
                <c:v>18</c:v>
              </c:pt>
              <c:pt idx="1">
                <c:v>36</c:v>
              </c:pt>
              <c:pt idx="2">
                <c:v>72</c:v>
              </c:pt>
            </c:numLit>
          </c:val>
        </c:ser>
        <c:ser>
          <c:idx val="1"/>
          <c:order val="1"/>
          <c:tx>
            <c:v>ADA 74-click scale</c:v>
          </c:tx>
          <c:spPr>
            <a:solidFill xmlns:a="http://schemas.openxmlformats.org/drawingml/2006/main">
              <a:srgbClr val="3D8DFF"/>
            </a:solidFill>
          </c:spPr>
          <c:cat>
            <c:strLit>
              <c:ptCount val="3"/>
              <c:pt idx="0">
                <c:v>0.25 mg</c:v>
              </c:pt>
              <c:pt idx="1">
                <c:v>0.5 mg</c:v>
              </c:pt>
              <c:pt idx="2">
                <c:v>1 mg</c:v>
              </c:pt>
            </c:strLit>
          </c:cat>
          <c:val>
            <c:numLit>
              <c:formatCode>General</c:formatCode>
              <c:ptCount val="3"/>
              <c:pt idx="0">
                <c:v>18</c:v>
              </c:pt>
              <c:pt idx="1">
                <c:v>37</c:v>
              </c:pt>
              <c:pt idx="2">
                <c:v>74</c:v>
              </c:pt>
            </c:numLit>
          </c:val>
        </c:ser>
        <c:dLbls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1200" b="1">
                  <a:solidFill>
                    <a:srgbClr val="000000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52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B8BCC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1200">
                <a:solidFill>
                  <a:srgbClr val="000000"/>
                </a:solidFill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80"/>
          <c:min val="0"/>
        </c:scaling>
        <c:delete val="0"/>
        <c:axPos val="l"/>
        <c:majorGridlines>
          <c:spPr>
            <a:ln xmlns:a="http://schemas.openxmlformats.org/drawingml/2006/main" w="9525">
              <a:solidFill>
                <a:srgbClr val="EDEDED"/>
              </a:solidFill>
              <a:prstDash val="solid"/>
            </a:ln>
          </c:spPr>
        </c:majorGridlines>
        <c:title>
          <c:tx>
            <c:rich>
              <a:bodyPr xmlns:a="http://schemas.openxmlformats.org/drawingml/2006/main"/>
              <a:lstStyle xmlns:a="http://schemas.openxmlformats.org/drawingml/2006/main"/>
              <a:p xmlns:a="http://schemas.openxmlformats.org/drawingml/2006/main">
                <a:r>
                  <a:rPr sz="1050">
                    <a:solidFill>
                      <a:srgbClr val="5F6670"/>
                    </a:solidFill>
                  </a:rPr>
                  <a:t>Published clicks</a:t>
                </a:r>
              </a:p>
            </c:rich>
          </c:tx>
          <c:txPr>
            <a:bodyPr xmlns:a="http://schemas.openxmlformats.org/drawingml/2006/main" anchorCtr="1"/>
            <a:lstStyle xmlns:a="http://schemas.openxmlformats.org/drawingml/2006/main"/>
            <a:p xmlns:a="http://schemas.openxmlformats.org/drawingml/2006/main">
              <a:pPr>
                <a:defRPr sz="1050">
                  <a:solidFill>
                    <a:srgbClr val="5F6670"/>
                  </a:solidFill>
                </a:defRPr>
              </a:pPr>
            </a:p>
          </c:txPr>
        </c:title>
        <c:numFmt formatCode="General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75">
                <a:solidFill>
                  <a:srgbClr val="5F6670"/>
                </a:solidFill>
              </a:defRPr>
            </a:pPr>
          </a:p>
        </c:txPr>
        <c:crossAx val="48650112"/>
        <c:crossBetween val="between"/>
        <c:majorUnit val="20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  <c:txPr>
        <a:bodyPr xmlns:a="http://schemas.openxmlformats.org/drawingml/2006/main" anchorCtr="1"/>
        <a:lstStyle xmlns:a="http://schemas.openxmlformats.org/drawingml/2006/main"/>
        <a:p xmlns:a="http://schemas.openxmlformats.org/drawingml/2006/main">
          <a:pPr>
            <a:defRPr sz="1125">
              <a:solidFill>
                <a:srgbClr val="5F6670"/>
              </a:solidFill>
            </a:defRPr>
          </a:pPr>
        </a:p>
      </c:txPr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cover-kicker">
            <a:extLst xmlns:a="http://schemas.openxmlformats.org/drawingml/2006/main">
              <a:ext uri="{FF2B5EF4-FFF2-40B4-BE49-F238E27FC236}">
                <a16:creationId xmlns:a16="http://schemas.microsoft.com/office/drawing/2014/main" id="{12CA0C57-B4BF-4014-BC32-011A760A3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81000"/>
            <a:ext cx="47625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REPORTING DECK  ·  JULY 2026</a:t>
            </a:r>
          </a:p>
        </p:txBody>
      </p:sp>
      <p:sp>
        <p:nvSpPr>
          <p:cNvPr id="2" name="cover-title">
            <a:extLst xmlns:a="http://schemas.openxmlformats.org/drawingml/2006/main">
              <a:ext uri="{FF2B5EF4-FFF2-40B4-BE49-F238E27FC236}">
                <a16:creationId xmlns:a16="http://schemas.microsoft.com/office/drawing/2014/main" id="{3A7529F4-991C-4AC9-976D-9FD4457D6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19250"/>
            <a:ext cx="7524750" cy="2286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58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The Ozempic
click economy</a:t>
            </a:r>
          </a:p>
        </p:txBody>
      </p:sp>
      <p:sp>
        <p:nvSpPr>
          <p:cNvPr id="3" name="cover-sub">
            <a:extLst xmlns:a="http://schemas.openxmlformats.org/drawingml/2006/main">
              <a:ext uri="{FF2B5EF4-FFF2-40B4-BE49-F238E27FC236}">
                <a16:creationId xmlns:a16="http://schemas.microsoft.com/office/drawing/2014/main" id="{29DEA0DF-5291-4353-995F-091DB06A1D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762500"/>
            <a:ext cx="723900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0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How a 4 mg pen became an unofficial dose dial—and why the published math does not resolve to one answer.</a:t>
            </a:r>
          </a:p>
        </p:txBody>
      </p:sp>
      <p:sp>
        <p:nvSpPr>
          <p:cNvPr id="4" name="cover-72">
            <a:extLst xmlns:a="http://schemas.openxmlformats.org/drawingml/2006/main">
              <a:ext uri="{FF2B5EF4-FFF2-40B4-BE49-F238E27FC236}">
                <a16:creationId xmlns:a16="http://schemas.microsoft.com/office/drawing/2014/main" id="{96663DEF-6C52-47DB-9B8E-9FDF854E3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01125" y="1600200"/>
            <a:ext cx="2381250" cy="1219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5238"/>
          </a:bodyPr>
          <a:lstStyle xmlns:a="http://schemas.openxmlformats.org/drawingml/2006/main"/>
          <a:p xmlns:a="http://schemas.openxmlformats.org/drawingml/2006/main">
            <a:pPr algn="r">
              <a:buNone/>
              <a:defRPr sz="840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72</a:t>
            </a:r>
          </a:p>
        </p:txBody>
      </p:sp>
      <p:sp>
        <p:nvSpPr>
          <p:cNvPr id="5" name="cover-or">
            <a:extLst xmlns:a="http://schemas.openxmlformats.org/drawingml/2006/main">
              <a:ext uri="{FF2B5EF4-FFF2-40B4-BE49-F238E27FC236}">
                <a16:creationId xmlns:a16="http://schemas.microsoft.com/office/drawing/2014/main" id="{E6B9A37B-F72C-413A-9C76-40C6073D53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2905125"/>
            <a:ext cx="7620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or</a:t>
            </a:r>
          </a:p>
        </p:txBody>
      </p:sp>
      <p:sp>
        <p:nvSpPr>
          <p:cNvPr id="6" name="cover-74">
            <a:extLst xmlns:a="http://schemas.openxmlformats.org/drawingml/2006/main">
              <a:ext uri="{FF2B5EF4-FFF2-40B4-BE49-F238E27FC236}">
                <a16:creationId xmlns:a16="http://schemas.microsoft.com/office/drawing/2014/main" id="{62EE3D08-AEA3-4767-9A09-1FA38BBD6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429000"/>
            <a:ext cx="2809875" cy="1219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5238"/>
          </a:bodyPr>
          <a:lstStyle xmlns:a="http://schemas.openxmlformats.org/drawingml/2006/main"/>
          <a:p xmlns:a="http://schemas.openxmlformats.org/drawingml/2006/main">
            <a:pPr algn="r">
              <a:buNone/>
              <a:defRPr sz="840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74?</a:t>
            </a:r>
          </a:p>
        </p:txBody>
      </p:sp>
      <p:sp>
        <p:nvSpPr>
          <p:cNvPr id="7" name="cover-caption">
            <a:extLst xmlns:a="http://schemas.openxmlformats.org/drawingml/2006/main">
              <a:ext uri="{FF2B5EF4-FFF2-40B4-BE49-F238E27FC236}">
                <a16:creationId xmlns:a16="http://schemas.microsoft.com/office/drawing/2014/main" id="{20F742B9-7095-462C-892E-55007D9DB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29550" y="4953000"/>
            <a:ext cx="3552825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Competing source anchors. Not an error band.</a:t>
            </a:r>
          </a:p>
        </p:txBody>
      </p:sp>
    </p:spTree>
    <p:extLst>
      <p:ext uri="{BB962C8B-B14F-4D97-AF65-F5344CB8AC3E}">
        <p14:creationId xmlns:p14="http://schemas.microsoft.com/office/powerpoint/2010/main" val="409838715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10">
            <a:extLst xmlns:a="http://schemas.openxmlformats.org/drawingml/2006/main">
              <a:ext uri="{FF2B5EF4-FFF2-40B4-BE49-F238E27FC236}">
                <a16:creationId xmlns:a16="http://schemas.microsoft.com/office/drawing/2014/main" id="{12BCD262-D3E0-4ABB-9E75-D6E2D4074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724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The 56-day clock complicates simple cost-per-dose arithmetic</a:t>
            </a:r>
          </a:p>
        </p:txBody>
      </p:sp>
      <p:sp>
        <p:nvSpPr>
          <p:cNvPr id="2" name="storage-dek">
            <a:extLst xmlns:a="http://schemas.openxmlformats.org/drawingml/2006/main">
              <a:ext uri="{FF2B5EF4-FFF2-40B4-BE49-F238E27FC236}">
                <a16:creationId xmlns:a16="http://schemas.microsoft.com/office/drawing/2014/main" id="{883CB9DA-BA14-4E01-90F7-6FB283AF6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47750"/>
            <a:ext cx="104775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Nominal 4 mg contents divided by weekly dose is not the same as usable weekly doses.</a:t>
            </a:r>
          </a:p>
        </p:txBody>
      </p:sp>
      <p:sp>
        <p:nvSpPr>
          <p:cNvPr id="3" name="storage-note">
            <a:extLst xmlns:a="http://schemas.openxmlformats.org/drawingml/2006/main">
              <a:ext uri="{FF2B5EF4-FFF2-40B4-BE49-F238E27FC236}">
                <a16:creationId xmlns:a16="http://schemas.microsoft.com/office/drawing/2014/main" id="{0E1843FC-849C-4D58-8CC4-D3265D01FA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067300"/>
            <a:ext cx="11391900" cy="876300"/>
          </a:xfrm>
          <a:prstGeom xmlns:a="http://schemas.openxmlformats.org/drawingml/2006/main" prst="roundRect">
            <a:avLst>
              <a:gd name="adj" fmla="val 8696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4" name="storage-note-text">
            <a:extLst xmlns:a="http://schemas.openxmlformats.org/drawingml/2006/main">
              <a:ext uri="{FF2B5EF4-FFF2-40B4-BE49-F238E27FC236}">
                <a16:creationId xmlns:a16="http://schemas.microsoft.com/office/drawing/2014/main" id="{49D49688-21E5-4207-9E62-FF15FD72C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219700"/>
            <a:ext cx="1085850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3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This follows ADA’s eight-dose convention. Fifty-six days equals eight elapsed weekly intervals; counting both endpoints can produce nine calendar dates, so the labeled disposal date—not event counting—governs. At 0.25 mg/week, eight doses use 2 mg nominally.</a:t>
            </a:r>
          </a:p>
        </p:txBody>
      </p:sp>
      <p:sp>
        <p:nvSpPr>
          <p:cNvPr id="5" name="source-10">
            <a:extLst xmlns:a="http://schemas.openxmlformats.org/drawingml/2006/main">
              <a:ext uri="{FF2B5EF4-FFF2-40B4-BE49-F238E27FC236}">
                <a16:creationId xmlns:a16="http://schemas.microsoft.com/office/drawing/2014/main" id="{E8D4B87F-B9D7-4BED-A89B-925DDDA81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FDA 56-day in-use limit; ADA shortage table. Nominal arithmetic independently recomputed.</a:t>
            </a:r>
          </a:p>
        </p:txBody>
      </p:sp>
      <p:sp>
        <p:nvSpPr>
          <p:cNvPr id="6" name="page-10">
            <a:extLst xmlns:a="http://schemas.openxmlformats.org/drawingml/2006/main">
              <a:ext uri="{FF2B5EF4-FFF2-40B4-BE49-F238E27FC236}">
                <a16:creationId xmlns:a16="http://schemas.microsoft.com/office/drawing/2014/main" id="{3E0A527A-83D2-47CC-9EA7-142BA1A5E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10</a:t>
            </a:r>
          </a:p>
        </p:txBody>
      </p:sp>
      <p:graphicFrame>
        <p:nvGraphicFramePr>
          <p:cNvPr id="14" name=""/>
          <p:cNvGraphicFramePr/>
          <p:nvPr/>
        </p:nvGraphicFramePr>
        <p:xfrm>
          <a:off xmlns:a="http://schemas.openxmlformats.org/drawingml/2006/main" x="400050" y="1714500"/>
          <a:ext xmlns:a="http://schemas.openxmlformats.org/drawingml/2006/main" cx="11391900" cy="3143250"/>
        </p:xfrm>
        <a:graphic xmlns:a="http://schemas.openxmlformats.org/drawingml/2006/main">
          <a:graphicData uri="http://schemas.openxmlformats.org/drawingml/2006/table">
            <a:tbl>
              <a:tblPr firstRow="1" firstCol="1" bandRow="1"/>
              <a:tblGrid>
                <a:gridCol w="2286000"/>
                <a:gridCol w="1809750"/>
                <a:gridCol w="2667000"/>
                <a:gridCol w="2286000"/>
                <a:gridCol w="2343150"/>
              </a:tblGrid>
              <a:tr h="628650"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Weekly nominal dose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4 mg ÷ dose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ADA-capped weekly doses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Nominal drug used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Nominal drug left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 mg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4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4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4 mg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 mg</a:t>
                      </a:r>
                    </a:p>
                  </a:txBody>
                  <a:tcPr marL="91440" marR="91440" marT="45720" marB="45720"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0.5 mg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8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8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4 mg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 mg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0.25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16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8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2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2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0.125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32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8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13934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11">
            <a:extLst xmlns:a="http://schemas.openxmlformats.org/drawingml/2006/main">
              <a:ext uri="{FF2B5EF4-FFF2-40B4-BE49-F238E27FC236}">
                <a16:creationId xmlns:a16="http://schemas.microsoft.com/office/drawing/2014/main" id="{9BCB6809-8F51-4A23-8D74-09AF5FCB72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Why clinicians and patients do it anyway</a:t>
            </a:r>
          </a:p>
        </p:txBody>
      </p:sp>
      <p:sp>
        <p:nvSpPr>
          <p:cNvPr id="2" name="motives-dek">
            <a:extLst xmlns:a="http://schemas.openxmlformats.org/drawingml/2006/main">
              <a:ext uri="{FF2B5EF4-FFF2-40B4-BE49-F238E27FC236}">
                <a16:creationId xmlns:a16="http://schemas.microsoft.com/office/drawing/2014/main" id="{80D7D003-23D3-4C4F-908D-0475D2538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047750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7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The workaround answers four problems the official dose ladder does not always solve.</a:t>
            </a:r>
          </a:p>
        </p:txBody>
      </p:sp>
      <p:cxnSp>
        <p:nvCxnSpPr>
          <p:cNvPr id="20" name="motives-rule"/>
          <p:cNvCxnSpPr/>
          <p:nvPr/>
        </p:nvCxnSpPr>
        <p:spPr>
          <a:xfrm xmlns:a="http://schemas.openxmlformats.org/drawingml/2006/main">
            <a:off x="400050" y="19431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B8BCC4"/>
            </a:solidFill>
            <a:prstDash val="solid"/>
          </a:ln>
        </p:spPr>
      </p:cxnSp>
      <p:sp>
        <p:nvSpPr>
          <p:cNvPr id="4" name="source-11">
            <a:extLst xmlns:a="http://schemas.openxmlformats.org/drawingml/2006/main">
              <a:ext uri="{FF2B5EF4-FFF2-40B4-BE49-F238E27FC236}">
                <a16:creationId xmlns:a16="http://schemas.microsoft.com/office/drawing/2014/main" id="{9E3F15ED-57A3-4C59-819A-69E07188C2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BC Children’s; BC Diabetes; Clinical Diabetes/ADA; The Atlantic. Cost varies by market and coverage.</a:t>
            </a:r>
          </a:p>
        </p:txBody>
      </p:sp>
      <p:sp>
        <p:nvSpPr>
          <p:cNvPr id="5" name="page-11">
            <a:extLst xmlns:a="http://schemas.openxmlformats.org/drawingml/2006/main">
              <a:ext uri="{FF2B5EF4-FFF2-40B4-BE49-F238E27FC236}">
                <a16:creationId xmlns:a16="http://schemas.microsoft.com/office/drawing/2014/main" id="{261704C4-B053-4154-9C8B-12D5703102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11</a:t>
            </a:r>
          </a:p>
        </p:txBody>
      </p:sp>
      <p:sp>
        <p:nvSpPr>
          <p:cNvPr id="6" name="motive-num-0">
            <a:extLst xmlns:a="http://schemas.openxmlformats.org/drawingml/2006/main">
              <a:ext uri="{FF2B5EF4-FFF2-40B4-BE49-F238E27FC236}">
                <a16:creationId xmlns:a16="http://schemas.microsoft.com/office/drawing/2014/main" id="{5BA42479-03A8-44D6-BF1F-E8600D760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33625"/>
            <a:ext cx="223837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01</a:t>
            </a:r>
          </a:p>
        </p:txBody>
      </p:sp>
      <p:sp>
        <p:nvSpPr>
          <p:cNvPr id="7" name="motive-head-0">
            <a:extLst xmlns:a="http://schemas.openxmlformats.org/drawingml/2006/main">
              <a:ext uri="{FF2B5EF4-FFF2-40B4-BE49-F238E27FC236}">
                <a16:creationId xmlns:a16="http://schemas.microsoft.com/office/drawing/2014/main" id="{3926E17F-FC56-4528-B04B-8A9AF5DC4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48000"/>
            <a:ext cx="2333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Tolerability</a:t>
            </a:r>
          </a:p>
        </p:txBody>
      </p:sp>
      <p:sp>
        <p:nvSpPr>
          <p:cNvPr id="8" name="motive-body-0">
            <a:extLst xmlns:a="http://schemas.openxmlformats.org/drawingml/2006/main">
              <a:ext uri="{FF2B5EF4-FFF2-40B4-BE49-F238E27FC236}">
                <a16:creationId xmlns:a16="http://schemas.microsoft.com/office/drawing/2014/main" id="{87D74546-596E-44E8-99F9-96455D680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762375"/>
            <a:ext cx="2333625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Smaller steps may reduce nausea and other GI effects during escalation.</a:t>
            </a:r>
          </a:p>
        </p:txBody>
      </p:sp>
      <p:sp>
        <p:nvSpPr>
          <p:cNvPr id="9" name="motive-num-1">
            <a:extLst xmlns:a="http://schemas.openxmlformats.org/drawingml/2006/main">
              <a:ext uri="{FF2B5EF4-FFF2-40B4-BE49-F238E27FC236}">
                <a16:creationId xmlns:a16="http://schemas.microsoft.com/office/drawing/2014/main" id="{AF1605CE-274B-49F6-BCA0-B73ACB8270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7075" y="2333625"/>
            <a:ext cx="223837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02</a:t>
            </a:r>
          </a:p>
        </p:txBody>
      </p:sp>
      <p:sp>
        <p:nvSpPr>
          <p:cNvPr id="10" name="motive-head-1">
            <a:extLst xmlns:a="http://schemas.openxmlformats.org/drawingml/2006/main">
              <a:ext uri="{FF2B5EF4-FFF2-40B4-BE49-F238E27FC236}">
                <a16:creationId xmlns:a16="http://schemas.microsoft.com/office/drawing/2014/main" id="{087A9B59-D5FA-4CEE-A3A4-C37318431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7075" y="3048000"/>
            <a:ext cx="2333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Personalization</a:t>
            </a:r>
          </a:p>
        </p:txBody>
      </p:sp>
      <p:sp>
        <p:nvSpPr>
          <p:cNvPr id="11" name="motive-body-1">
            <a:extLst xmlns:a="http://schemas.openxmlformats.org/drawingml/2006/main">
              <a:ext uri="{FF2B5EF4-FFF2-40B4-BE49-F238E27FC236}">
                <a16:creationId xmlns:a16="http://schemas.microsoft.com/office/drawing/2014/main" id="{FD3F400C-08F3-4179-A439-1DDAEB178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67075" y="3762375"/>
            <a:ext cx="2333625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Some patients respond strongly or cannot tolerate the standard jumps.</a:t>
            </a:r>
          </a:p>
        </p:txBody>
      </p:sp>
      <p:sp>
        <p:nvSpPr>
          <p:cNvPr id="12" name="motive-num-2">
            <a:extLst xmlns:a="http://schemas.openxmlformats.org/drawingml/2006/main">
              <a:ext uri="{FF2B5EF4-FFF2-40B4-BE49-F238E27FC236}">
                <a16:creationId xmlns:a16="http://schemas.microsoft.com/office/drawing/2014/main" id="{06F86415-7E0B-498E-90A8-51C3A33AF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333625"/>
            <a:ext cx="223837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03</a:t>
            </a:r>
          </a:p>
        </p:txBody>
      </p:sp>
      <p:sp>
        <p:nvSpPr>
          <p:cNvPr id="13" name="motive-head-2">
            <a:extLst xmlns:a="http://schemas.openxmlformats.org/drawingml/2006/main">
              <a:ext uri="{FF2B5EF4-FFF2-40B4-BE49-F238E27FC236}">
                <a16:creationId xmlns:a16="http://schemas.microsoft.com/office/drawing/2014/main" id="{FA93FDDE-DDD3-4363-9782-E4EC65BC2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3048000"/>
            <a:ext cx="2333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Shortages</a:t>
            </a:r>
          </a:p>
        </p:txBody>
      </p:sp>
      <p:sp>
        <p:nvSpPr>
          <p:cNvPr id="14" name="motive-body-2">
            <a:extLst xmlns:a="http://schemas.openxmlformats.org/drawingml/2006/main">
              <a:ext uri="{FF2B5EF4-FFF2-40B4-BE49-F238E27FC236}">
                <a16:creationId xmlns:a16="http://schemas.microsoft.com/office/drawing/2014/main" id="{F552C698-2312-4A24-991D-86C9113334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3762375"/>
            <a:ext cx="2333625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 higher-strength pen can preserve treatment when a preferred strength is scarce.</a:t>
            </a:r>
          </a:p>
        </p:txBody>
      </p:sp>
      <p:sp>
        <p:nvSpPr>
          <p:cNvPr id="15" name="motive-num-3">
            <a:extLst xmlns:a="http://schemas.openxmlformats.org/drawingml/2006/main">
              <a:ext uri="{FF2B5EF4-FFF2-40B4-BE49-F238E27FC236}">
                <a16:creationId xmlns:a16="http://schemas.microsoft.com/office/drawing/2014/main" id="{9D653BF2-BD20-46E7-A682-F4526961F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01125" y="2333625"/>
            <a:ext cx="223837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04</a:t>
            </a:r>
          </a:p>
        </p:txBody>
      </p:sp>
      <p:sp>
        <p:nvSpPr>
          <p:cNvPr id="16" name="motive-head-3">
            <a:extLst xmlns:a="http://schemas.openxmlformats.org/drawingml/2006/main">
              <a:ext uri="{FF2B5EF4-FFF2-40B4-BE49-F238E27FC236}">
                <a16:creationId xmlns:a16="http://schemas.microsoft.com/office/drawing/2014/main" id="{4BB8E7BC-F8A8-4B57-B9DC-1BDD09A1B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01125" y="3048000"/>
            <a:ext cx="2333625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Cost</a:t>
            </a:r>
          </a:p>
        </p:txBody>
      </p:sp>
      <p:sp>
        <p:nvSpPr>
          <p:cNvPr id="17" name="motive-body-3">
            <a:extLst xmlns:a="http://schemas.openxmlformats.org/drawingml/2006/main">
              <a:ext uri="{FF2B5EF4-FFF2-40B4-BE49-F238E27FC236}">
                <a16:creationId xmlns:a16="http://schemas.microsoft.com/office/drawing/2014/main" id="{90807969-DEDD-4200-9D22-4906C41DD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01125" y="3762375"/>
            <a:ext cx="2333625" cy="1381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Stretching a higher-total-content pen can reduce effective cost per lower dose.</a:t>
            </a:r>
          </a:p>
        </p:txBody>
      </p:sp>
    </p:spTree>
    <p:extLst>
      <p:ext uri="{BB962C8B-B14F-4D97-AF65-F5344CB8AC3E}">
        <p14:creationId xmlns:p14="http://schemas.microsoft.com/office/powerpoint/2010/main" val="991181715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12">
            <a:extLst xmlns:a="http://schemas.openxmlformats.org/drawingml/2006/main">
              <a:ext uri="{FF2B5EF4-FFF2-40B4-BE49-F238E27FC236}">
                <a16:creationId xmlns:a16="http://schemas.microsoft.com/office/drawing/2014/main" id="{BF3B75C6-E9AB-40F6-8CB1-BE1ADCFF9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9788"/>
          </a:bodyPr>
          <a:lstStyle xmlns:a="http://schemas.openxmlformats.org/drawingml/2006/main"/>
          <a:p xmlns:a="http://schemas.openxmlformats.org/drawingml/2006/main">
            <a:pPr algn="l">
              <a:buNone/>
              <a:defRPr sz="292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A forbidden feature became a workaround—and then a folk standard</a:t>
            </a:r>
          </a:p>
        </p:txBody>
      </p:sp>
      <p:cxnSp>
        <p:nvCxnSpPr>
          <p:cNvPr id="22" name="timeline-line"/>
          <p:cNvCxnSpPr/>
          <p:nvPr/>
        </p:nvCxnSpPr>
        <p:spPr>
          <a:xfrm xmlns:a="http://schemas.openxmlformats.org/drawingml/2006/main">
            <a:off x="685800" y="3000375"/>
            <a:ext cx="10477500" cy="95"/>
          </a:xfrm>
          <a:prstGeom xmlns:a="http://schemas.openxmlformats.org/drawingml/2006/main" prst="straightConnector1">
            <a:avLst/>
          </a:prstGeom>
          <a:ln xmlns:a="http://schemas.openxmlformats.org/drawingml/2006/main" w="19050">
            <a:solidFill>
              <a:srgbClr val="000000"/>
            </a:solidFill>
            <a:prstDash val="solid"/>
          </a:ln>
        </p:spPr>
      </p:cxnSp>
      <p:sp>
        <p:nvSpPr>
          <p:cNvPr id="3" name="source-12">
            <a:extLst xmlns:a="http://schemas.openxmlformats.org/drawingml/2006/main">
              <a:ext uri="{FF2B5EF4-FFF2-40B4-BE49-F238E27FC236}">
                <a16:creationId xmlns:a16="http://schemas.microsoft.com/office/drawing/2014/main" id="{84D916F0-7940-499D-BF9C-B5BAC5C27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FDA/Novo labeling; Clinical Diabetes/ADA; BC Children’s Hospital; BC Diabetes.</a:t>
            </a:r>
          </a:p>
        </p:txBody>
      </p:sp>
      <p:sp>
        <p:nvSpPr>
          <p:cNvPr id="4" name="page-12">
            <a:extLst xmlns:a="http://schemas.openxmlformats.org/drawingml/2006/main">
              <a:ext uri="{FF2B5EF4-FFF2-40B4-BE49-F238E27FC236}">
                <a16:creationId xmlns:a16="http://schemas.microsoft.com/office/drawing/2014/main" id="{A618CD3A-0132-41E0-B9EC-61DAAFB7C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12</a:t>
            </a:r>
          </a:p>
        </p:txBody>
      </p:sp>
      <p:sp>
        <p:nvSpPr>
          <p:cNvPr id="5" name="timeline-dot-0">
            <a:extLst xmlns:a="http://schemas.openxmlformats.org/drawingml/2006/main">
              <a:ext uri="{FF2B5EF4-FFF2-40B4-BE49-F238E27FC236}">
                <a16:creationId xmlns:a16="http://schemas.microsoft.com/office/drawing/2014/main" id="{C4413169-9AF1-42D4-8931-28EE60267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92417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6" name="timeline-date-0">
            <a:extLst xmlns:a="http://schemas.openxmlformats.org/drawingml/2006/main">
              <a:ext uri="{FF2B5EF4-FFF2-40B4-BE49-F238E27FC236}">
                <a16:creationId xmlns:a16="http://schemas.microsoft.com/office/drawing/2014/main" id="{ADE6180F-1007-44FA-AA5D-0DF4BED73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333625"/>
            <a:ext cx="16192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2017→</a:t>
            </a:r>
          </a:p>
        </p:txBody>
      </p:sp>
      <p:sp>
        <p:nvSpPr>
          <p:cNvPr id="7" name="timeline-head-0">
            <a:extLst xmlns:a="http://schemas.openxmlformats.org/drawingml/2006/main">
              <a:ext uri="{FF2B5EF4-FFF2-40B4-BE49-F238E27FC236}">
                <a16:creationId xmlns:a16="http://schemas.microsoft.com/office/drawing/2014/main" id="{95FF232E-8BB1-42AA-A791-CB514B8D3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429000"/>
            <a:ext cx="2286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9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Device launched</a:t>
            </a:r>
          </a:p>
        </p:txBody>
      </p:sp>
      <p:sp>
        <p:nvSpPr>
          <p:cNvPr id="8" name="timeline-body-0">
            <a:extLst xmlns:a="http://schemas.openxmlformats.org/drawingml/2006/main">
              <a:ext uri="{FF2B5EF4-FFF2-40B4-BE49-F238E27FC236}">
                <a16:creationId xmlns:a16="http://schemas.microsoft.com/office/drawing/2014/main" id="{99EC9523-93F9-4A9A-A250-316C04FF2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48125"/>
            <a:ext cx="22860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The dial provides audible feedback, but labels instruct users not to count clicks.</a:t>
            </a:r>
          </a:p>
        </p:txBody>
      </p:sp>
      <p:sp>
        <p:nvSpPr>
          <p:cNvPr id="9" name="timeline-dot-1">
            <a:extLst xmlns:a="http://schemas.openxmlformats.org/drawingml/2006/main">
              <a:ext uri="{FF2B5EF4-FFF2-40B4-BE49-F238E27FC236}">
                <a16:creationId xmlns:a16="http://schemas.microsoft.com/office/drawing/2014/main" id="{2C0B5E3F-F629-4B6E-BE56-12FD6589B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76625" y="292417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D8DFF"/>
          </a:solidFill>
          <a:ln xmlns:a="http://schemas.openxmlformats.org/drawingml/2006/main" w="0">
            <a:solidFill>
              <a:srgbClr val="3D8DFF"/>
            </a:solidFill>
            <a:prstDash val="solid"/>
          </a:ln>
        </p:spPr>
      </p:sp>
      <p:sp>
        <p:nvSpPr>
          <p:cNvPr id="10" name="timeline-date-1">
            <a:extLst xmlns:a="http://schemas.openxmlformats.org/drawingml/2006/main">
              <a:ext uri="{FF2B5EF4-FFF2-40B4-BE49-F238E27FC236}">
                <a16:creationId xmlns:a16="http://schemas.microsoft.com/office/drawing/2014/main" id="{B20A7794-896D-4F84-A54D-ECEC5A327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76625" y="2333625"/>
            <a:ext cx="16192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2023</a:t>
            </a:r>
          </a:p>
        </p:txBody>
      </p:sp>
      <p:sp>
        <p:nvSpPr>
          <p:cNvPr id="11" name="timeline-head-1">
            <a:extLst xmlns:a="http://schemas.openxmlformats.org/drawingml/2006/main">
              <a:ext uri="{FF2B5EF4-FFF2-40B4-BE49-F238E27FC236}">
                <a16:creationId xmlns:a16="http://schemas.microsoft.com/office/drawing/2014/main" id="{B1239E58-FC55-41A0-B30F-32F6787B4F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76625" y="3429000"/>
            <a:ext cx="2286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9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ADA workaround</a:t>
            </a:r>
          </a:p>
        </p:txBody>
      </p:sp>
      <p:sp>
        <p:nvSpPr>
          <p:cNvPr id="12" name="timeline-body-1">
            <a:extLst xmlns:a="http://schemas.openxmlformats.org/drawingml/2006/main">
              <a:ext uri="{FF2B5EF4-FFF2-40B4-BE49-F238E27FC236}">
                <a16:creationId xmlns:a16="http://schemas.microsoft.com/office/drawing/2014/main" id="{5D325D7F-F311-438E-825C-B35D13F30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76625" y="4048125"/>
            <a:ext cx="22860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 shortage report publishes a 74-click mathematical table—with an error warning.</a:t>
            </a:r>
          </a:p>
        </p:txBody>
      </p:sp>
      <p:sp>
        <p:nvSpPr>
          <p:cNvPr id="13" name="timeline-dot-2">
            <a:extLst xmlns:a="http://schemas.openxmlformats.org/drawingml/2006/main">
              <a:ext uri="{FF2B5EF4-FFF2-40B4-BE49-F238E27FC236}">
                <a16:creationId xmlns:a16="http://schemas.microsoft.com/office/drawing/2014/main" id="{1D0F6581-091C-41A1-901F-78FA43D5C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92417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9A2F"/>
          </a:solidFill>
          <a:ln xmlns:a="http://schemas.openxmlformats.org/drawingml/2006/main" w="0">
            <a:solidFill>
              <a:srgbClr val="E99A2F"/>
            </a:solidFill>
            <a:prstDash val="solid"/>
          </a:ln>
        </p:spPr>
      </p:sp>
      <p:sp>
        <p:nvSpPr>
          <p:cNvPr id="14" name="timeline-date-2">
            <a:extLst xmlns:a="http://schemas.openxmlformats.org/drawingml/2006/main">
              <a:ext uri="{FF2B5EF4-FFF2-40B4-BE49-F238E27FC236}">
                <a16:creationId xmlns:a16="http://schemas.microsoft.com/office/drawing/2014/main" id="{28986D4C-4EEE-4F51-A7E8-83BF356C7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333625"/>
            <a:ext cx="16192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2024</a:t>
            </a:r>
          </a:p>
        </p:txBody>
      </p:sp>
      <p:sp>
        <p:nvSpPr>
          <p:cNvPr id="15" name="timeline-head-2">
            <a:extLst xmlns:a="http://schemas.openxmlformats.org/drawingml/2006/main">
              <a:ext uri="{FF2B5EF4-FFF2-40B4-BE49-F238E27FC236}">
                <a16:creationId xmlns:a16="http://schemas.microsoft.com/office/drawing/2014/main" id="{6F0EE3A2-E37B-40D2-8450-E397E3717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3429000"/>
            <a:ext cx="2286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9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Clinic handout</a:t>
            </a:r>
          </a:p>
        </p:txBody>
      </p:sp>
      <p:sp>
        <p:nvSpPr>
          <p:cNvPr id="16" name="timeline-body-2">
            <a:extLst xmlns:a="http://schemas.openxmlformats.org/drawingml/2006/main">
              <a:ext uri="{FF2B5EF4-FFF2-40B4-BE49-F238E27FC236}">
                <a16:creationId xmlns:a16="http://schemas.microsoft.com/office/drawing/2014/main" id="{55021D74-3DC0-4647-B529-9FC949753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4048125"/>
            <a:ext cx="22860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BC Children’s publishes a 72-click approximate protocol and calls it widely adopted.</a:t>
            </a:r>
          </a:p>
        </p:txBody>
      </p:sp>
      <p:sp>
        <p:nvSpPr>
          <p:cNvPr id="17" name="timeline-dot-3">
            <a:extLst xmlns:a="http://schemas.openxmlformats.org/drawingml/2006/main">
              <a:ext uri="{FF2B5EF4-FFF2-40B4-BE49-F238E27FC236}">
                <a16:creationId xmlns:a16="http://schemas.microsoft.com/office/drawing/2014/main" id="{4409FFC2-ECD6-42E4-86B2-77BE69F12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58275" y="292417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99A2F"/>
          </a:solidFill>
          <a:ln xmlns:a="http://schemas.openxmlformats.org/drawingml/2006/main" w="0">
            <a:solidFill>
              <a:srgbClr val="E99A2F"/>
            </a:solidFill>
            <a:prstDash val="solid"/>
          </a:ln>
        </p:spPr>
      </p:sp>
      <p:sp>
        <p:nvSpPr>
          <p:cNvPr id="18" name="timeline-date-3">
            <a:extLst xmlns:a="http://schemas.openxmlformats.org/drawingml/2006/main">
              <a:ext uri="{FF2B5EF4-FFF2-40B4-BE49-F238E27FC236}">
                <a16:creationId xmlns:a16="http://schemas.microsoft.com/office/drawing/2014/main" id="{C5CB3851-0317-40F1-941A-0BD981DB0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58275" y="2333625"/>
            <a:ext cx="16192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2026</a:t>
            </a:r>
          </a:p>
        </p:txBody>
      </p:sp>
      <p:sp>
        <p:nvSpPr>
          <p:cNvPr id="19" name="timeline-head-3">
            <a:extLst xmlns:a="http://schemas.openxmlformats.org/drawingml/2006/main">
              <a:ext uri="{FF2B5EF4-FFF2-40B4-BE49-F238E27FC236}">
                <a16:creationId xmlns:a16="http://schemas.microsoft.com/office/drawing/2014/main" id="{EA253922-85B7-4056-9F51-10E98447F6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58275" y="3429000"/>
            <a:ext cx="2286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9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Current practice</a:t>
            </a:r>
          </a:p>
        </p:txBody>
      </p:sp>
      <p:sp>
        <p:nvSpPr>
          <p:cNvPr id="20" name="timeline-body-3">
            <a:extLst xmlns:a="http://schemas.openxmlformats.org/drawingml/2006/main">
              <a:ext uri="{FF2B5EF4-FFF2-40B4-BE49-F238E27FC236}">
                <a16:creationId xmlns:a16="http://schemas.microsoft.com/office/drawing/2014/main" id="{5891BD6F-EC29-47A7-86C6-3B95064F2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58275" y="4048125"/>
            <a:ext cx="2286000" cy="1476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BC Diabetes still presents 72 clicks and explicitly links higher-strength pens to cost.</a:t>
            </a:r>
          </a:p>
        </p:txBody>
      </p:sp>
    </p:spTree>
    <p:extLst>
      <p:ext uri="{BB962C8B-B14F-4D97-AF65-F5344CB8AC3E}">
        <p14:creationId xmlns:p14="http://schemas.microsoft.com/office/powerpoint/2010/main" val="1436008182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13">
            <a:extLst xmlns:a="http://schemas.openxmlformats.org/drawingml/2006/main">
              <a:ext uri="{FF2B5EF4-FFF2-40B4-BE49-F238E27FC236}">
                <a16:creationId xmlns:a16="http://schemas.microsoft.com/office/drawing/2014/main" id="{264F0D86-1584-4C5F-8A27-A2B18498E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The danger is not one click—it is the conversion chain</a:t>
            </a:r>
          </a:p>
        </p:txBody>
      </p:sp>
      <p:sp>
        <p:nvSpPr>
          <p:cNvPr id="2" name="risk-dek">
            <a:extLst xmlns:a="http://schemas.openxmlformats.org/drawingml/2006/main">
              <a:ext uri="{FF2B5EF4-FFF2-40B4-BE49-F238E27FC236}">
                <a16:creationId xmlns:a16="http://schemas.microsoft.com/office/drawing/2014/main" id="{73F2E5AA-3A2E-478F-A4C6-16C31DA25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00012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7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The conversion can fail at identity, arithmetic, or delivery.</a:t>
            </a:r>
          </a:p>
        </p:txBody>
      </p:sp>
      <p:sp>
        <p:nvSpPr>
          <p:cNvPr id="3" name="risk-one">
            <a:extLst xmlns:a="http://schemas.openxmlformats.org/drawingml/2006/main">
              <a:ext uri="{FF2B5EF4-FFF2-40B4-BE49-F238E27FC236}">
                <a16:creationId xmlns:a16="http://schemas.microsoft.com/office/drawing/2014/main" id="{068075F3-57A9-49B2-87D4-CA215BBA3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95500"/>
            <a:ext cx="3562350" cy="2667000"/>
          </a:xfrm>
          <a:prstGeom xmlns:a="http://schemas.openxmlformats.org/drawingml/2006/main" prst="roundRect">
            <a:avLst>
              <a:gd name="adj" fmla="val 2857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4" name="risk-two">
            <a:extLst xmlns:a="http://schemas.openxmlformats.org/drawingml/2006/main">
              <a:ext uri="{FF2B5EF4-FFF2-40B4-BE49-F238E27FC236}">
                <a16:creationId xmlns:a16="http://schemas.microsoft.com/office/drawing/2014/main" id="{ED2C22DA-1612-4313-AE3D-B75EFF95D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2095500"/>
            <a:ext cx="3562350" cy="2667000"/>
          </a:xfrm>
          <a:prstGeom xmlns:a="http://schemas.openxmlformats.org/drawingml/2006/main" prst="roundRect">
            <a:avLst>
              <a:gd name="adj" fmla="val 2857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5" name="risk-three">
            <a:extLst xmlns:a="http://schemas.openxmlformats.org/drawingml/2006/main">
              <a:ext uri="{FF2B5EF4-FFF2-40B4-BE49-F238E27FC236}">
                <a16:creationId xmlns:a16="http://schemas.microsoft.com/office/drawing/2014/main" id="{465F9818-A2B2-425C-A1BA-6F5F52B92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095500"/>
            <a:ext cx="3562350" cy="2667000"/>
          </a:xfrm>
          <a:prstGeom xmlns:a="http://schemas.openxmlformats.org/drawingml/2006/main" prst="roundRect">
            <a:avLst>
              <a:gd name="adj" fmla="val 2857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6" name="risk-n1">
            <a:extLst xmlns:a="http://schemas.openxmlformats.org/drawingml/2006/main">
              <a:ext uri="{FF2B5EF4-FFF2-40B4-BE49-F238E27FC236}">
                <a16:creationId xmlns:a16="http://schemas.microsoft.com/office/drawing/2014/main" id="{2A58B177-C695-4E8C-90A0-FAF6A48BB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" y="2381250"/>
            <a:ext cx="6667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01</a:t>
            </a:r>
          </a:p>
        </p:txBody>
      </p:sp>
      <p:sp>
        <p:nvSpPr>
          <p:cNvPr id="7" name="risk-h1">
            <a:extLst xmlns:a="http://schemas.openxmlformats.org/drawingml/2006/main">
              <a:ext uri="{FF2B5EF4-FFF2-40B4-BE49-F238E27FC236}">
                <a16:creationId xmlns:a16="http://schemas.microsoft.com/office/drawing/2014/main" id="{8E1B2443-8F0D-43C6-A5D4-25C3FB07FE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" y="3000375"/>
            <a:ext cx="29527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Wrong device</a:t>
            </a:r>
          </a:p>
        </p:txBody>
      </p:sp>
      <p:sp>
        <p:nvSpPr>
          <p:cNvPr id="8" name="risk-b1">
            <a:extLst xmlns:a="http://schemas.openxmlformats.org/drawingml/2006/main">
              <a:ext uri="{FF2B5EF4-FFF2-40B4-BE49-F238E27FC236}">
                <a16:creationId xmlns:a16="http://schemas.microsoft.com/office/drawing/2014/main" id="{6688055B-76DC-4ABA-9A74-F39E5A647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" y="3619500"/>
            <a:ext cx="29527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Brand, market, total content, concentration, and marked dose all matter. “4 mg pen” alone is incomplete.</a:t>
            </a:r>
          </a:p>
        </p:txBody>
      </p:sp>
      <p:sp>
        <p:nvSpPr>
          <p:cNvPr id="9" name="risk-n2">
            <a:extLst xmlns:a="http://schemas.openxmlformats.org/drawingml/2006/main">
              <a:ext uri="{FF2B5EF4-FFF2-40B4-BE49-F238E27FC236}">
                <a16:creationId xmlns:a16="http://schemas.microsoft.com/office/drawing/2014/main" id="{2E97F39B-46DF-4655-82F7-6BCC77B31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2381250"/>
            <a:ext cx="6667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02</a:t>
            </a:r>
          </a:p>
        </p:txBody>
      </p:sp>
      <p:sp>
        <p:nvSpPr>
          <p:cNvPr id="10" name="risk-h2">
            <a:extLst xmlns:a="http://schemas.openxmlformats.org/drawingml/2006/main">
              <a:ext uri="{FF2B5EF4-FFF2-40B4-BE49-F238E27FC236}">
                <a16:creationId xmlns:a16="http://schemas.microsoft.com/office/drawing/2014/main" id="{1DB6B8CE-0FE0-4F9D-A5B3-6FC4E4DB1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000375"/>
            <a:ext cx="29527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Wrong math</a:t>
            </a:r>
          </a:p>
        </p:txBody>
      </p:sp>
      <p:sp>
        <p:nvSpPr>
          <p:cNvPr id="11" name="risk-b2">
            <a:extLst xmlns:a="http://schemas.openxmlformats.org/drawingml/2006/main">
              <a:ext uri="{FF2B5EF4-FFF2-40B4-BE49-F238E27FC236}">
                <a16:creationId xmlns:a16="http://schemas.microsoft.com/office/drawing/2014/main" id="{8B2F0429-A95D-43B9-8343-EF02F1A802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619500"/>
            <a:ext cx="29527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6417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mg, mL, concentration, clicks, and syringe “units” are different quantities. Rounded label values cannot prove an exact click volume.</a:t>
            </a:r>
          </a:p>
        </p:txBody>
      </p:sp>
      <p:sp>
        <p:nvSpPr>
          <p:cNvPr id="12" name="risk-n3">
            <a:extLst xmlns:a="http://schemas.openxmlformats.org/drawingml/2006/main">
              <a:ext uri="{FF2B5EF4-FFF2-40B4-BE49-F238E27FC236}">
                <a16:creationId xmlns:a16="http://schemas.microsoft.com/office/drawing/2014/main" id="{2BAB02F1-FEA8-420A-8952-7AF9E130C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4875" y="2381250"/>
            <a:ext cx="6667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75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03</a:t>
            </a:r>
          </a:p>
        </p:txBody>
      </p:sp>
      <p:sp>
        <p:nvSpPr>
          <p:cNvPr id="13" name="risk-h3">
            <a:extLst xmlns:a="http://schemas.openxmlformats.org/drawingml/2006/main">
              <a:ext uri="{FF2B5EF4-FFF2-40B4-BE49-F238E27FC236}">
                <a16:creationId xmlns:a16="http://schemas.microsoft.com/office/drawing/2014/main" id="{83ABB9FC-2ADA-498F-B89D-B3921BBD3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4875" y="3000375"/>
            <a:ext cx="29527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21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Wrong delivery</a:t>
            </a:r>
          </a:p>
        </p:txBody>
      </p:sp>
      <p:sp>
        <p:nvSpPr>
          <p:cNvPr id="14" name="risk-b3">
            <a:extLst xmlns:a="http://schemas.openxmlformats.org/drawingml/2006/main">
              <a:ext uri="{FF2B5EF4-FFF2-40B4-BE49-F238E27FC236}">
                <a16:creationId xmlns:a16="http://schemas.microsoft.com/office/drawing/2014/main" id="{9B11FA48-31F4-412C-9B9F-3E96A9E37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4875" y="3619500"/>
            <a:ext cx="2952750" cy="1000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7542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 click is dial feedback—not proof of delivered drug. Needle blockage, leakage, flow checks, and early withdrawal alter the result.</a:t>
            </a:r>
          </a:p>
        </p:txBody>
      </p:sp>
      <p:sp>
        <p:nvSpPr>
          <p:cNvPr id="15" name="risk-warning">
            <a:extLst xmlns:a="http://schemas.openxmlformats.org/drawingml/2006/main">
              <a:ext uri="{FF2B5EF4-FFF2-40B4-BE49-F238E27FC236}">
                <a16:creationId xmlns:a16="http://schemas.microsoft.com/office/drawing/2014/main" id="{5DFEF1CF-21ED-4B8E-8B58-C699499D4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219700"/>
            <a:ext cx="11391900" cy="619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Adjacent warning: FDA has documented 5–20× errors when semaglutide users confuse concentration, mg, mL, and “units” in compounded products.</a:t>
            </a:r>
          </a:p>
        </p:txBody>
      </p:sp>
      <p:sp>
        <p:nvSpPr>
          <p:cNvPr id="16" name="source-13">
            <a:extLst xmlns:a="http://schemas.openxmlformats.org/drawingml/2006/main">
              <a:ext uri="{FF2B5EF4-FFF2-40B4-BE49-F238E27FC236}">
                <a16:creationId xmlns:a16="http://schemas.microsoft.com/office/drawing/2014/main" id="{A28AFCE8-717A-43D8-B83A-73137D544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FDA label; Clinical Diabetes/ADA; FDA compounded dosing-error alert. Compounded cases are adjacent, not click-specific.</a:t>
            </a:r>
          </a:p>
        </p:txBody>
      </p:sp>
      <p:sp>
        <p:nvSpPr>
          <p:cNvPr id="17" name="page-13">
            <a:extLst xmlns:a="http://schemas.openxmlformats.org/drawingml/2006/main">
              <a:ext uri="{FF2B5EF4-FFF2-40B4-BE49-F238E27FC236}">
                <a16:creationId xmlns:a16="http://schemas.microsoft.com/office/drawing/2014/main" id="{38E965D8-87E9-4340-94A6-D440CDF89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46151360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ottom-kicker">
            <a:extLst xmlns:a="http://schemas.openxmlformats.org/drawingml/2006/main">
              <a:ext uri="{FF2B5EF4-FFF2-40B4-BE49-F238E27FC236}">
                <a16:creationId xmlns:a16="http://schemas.microsoft.com/office/drawing/2014/main" id="{D124120F-CEB0-4ACA-888F-C04DAEFB9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00050"/>
            <a:ext cx="457200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REPORTER’S BOTTOM LINE</a:t>
            </a:r>
          </a:p>
        </p:txBody>
      </p:sp>
      <p:sp>
        <p:nvSpPr>
          <p:cNvPr id="2" name="bottom-quote">
            <a:extLst xmlns:a="http://schemas.openxmlformats.org/drawingml/2006/main">
              <a:ext uri="{FF2B5EF4-FFF2-40B4-BE49-F238E27FC236}">
                <a16:creationId xmlns:a16="http://schemas.microsoft.com/office/drawing/2014/main" id="{8873078C-6E34-4581-B68B-4E7C09E2A0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257300"/>
            <a:ext cx="10953750" cy="2381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4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“Click-counting is clinically documented—but the numbers are source- and device-specific, and the evidence does not establish exact unmarked-dose accuracy.”</a:t>
            </a:r>
          </a:p>
        </p:txBody>
      </p:sp>
      <p:cxnSp>
        <p:nvCxnSpPr>
          <p:cNvPr id="11" name="bottom-rule"/>
          <p:cNvCxnSpPr/>
          <p:nvPr/>
        </p:nvCxnSpPr>
        <p:spPr>
          <a:xfrm xmlns:a="http://schemas.openxmlformats.org/drawingml/2006/main">
            <a:off x="400050" y="3962400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B8BCC4"/>
            </a:solidFill>
            <a:prstDash val="solid"/>
          </a:ln>
        </p:spPr>
      </p:cxnSp>
      <p:sp>
        <p:nvSpPr>
          <p:cNvPr id="4" name="bottom-safe">
            <a:extLst xmlns:a="http://schemas.openxmlformats.org/drawingml/2006/main">
              <a:ext uri="{FF2B5EF4-FFF2-40B4-BE49-F238E27FC236}">
                <a16:creationId xmlns:a16="http://schemas.microsoft.com/office/drawing/2014/main" id="{18A6574E-0904-4FC2-8540-728E5CCA5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400550"/>
            <a:ext cx="23812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725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Safe to say</a:t>
            </a:r>
          </a:p>
        </p:txBody>
      </p:sp>
      <p:sp>
        <p:nvSpPr>
          <p:cNvPr id="5" name="bottom-safe-body">
            <a:extLst xmlns:a="http://schemas.openxmlformats.org/drawingml/2006/main">
              <a:ext uri="{FF2B5EF4-FFF2-40B4-BE49-F238E27FC236}">
                <a16:creationId xmlns:a16="http://schemas.microsoft.com/office/drawing/2014/main" id="{7DAF8349-7454-47AA-81FA-740772C90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953000"/>
            <a:ext cx="5334000" cy="1095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t>• The current U.S. 4 mg/3 mL pen is marked for 1 mg.
• Professional sources publish both 72- and 74-click full-scale claims.
• The same click count maps differently across concentrations.</a:t>
            </a:r>
          </a:p>
        </p:txBody>
      </p:sp>
      <p:sp>
        <p:nvSpPr>
          <p:cNvPr id="6" name="bottom-dont">
            <a:extLst xmlns:a="http://schemas.openxmlformats.org/drawingml/2006/main">
              <a:ext uri="{FF2B5EF4-FFF2-40B4-BE49-F238E27FC236}">
                <a16:creationId xmlns:a16="http://schemas.microsoft.com/office/drawing/2014/main" id="{9AC38817-9D85-47C0-9D94-36AD51308F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29375" y="4400550"/>
            <a:ext cx="285750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725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Do not overclaim</a:t>
            </a:r>
          </a:p>
        </p:txBody>
      </p:sp>
      <p:sp>
        <p:nvSpPr>
          <p:cNvPr id="7" name="bottom-dont-body">
            <a:extLst xmlns:a="http://schemas.openxmlformats.org/drawingml/2006/main">
              <a:ext uri="{FF2B5EF4-FFF2-40B4-BE49-F238E27FC236}">
                <a16:creationId xmlns:a16="http://schemas.microsoft.com/office/drawing/2014/main" id="{3FFD0ED8-FBF9-48F4-9097-56A78CC3C7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29375" y="4953000"/>
            <a:ext cx="4953000" cy="1095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t>• Do not call 72–74 a tolerance, range, or confidence interval.
• Do not assert an exact 0.01 mL—or mg—per click.
• Do not identify a pen by total drug content alone.</a:t>
            </a:r>
          </a:p>
        </p:txBody>
      </p:sp>
      <p:sp>
        <p:nvSpPr>
          <p:cNvPr id="8" name="page-14">
            <a:extLst xmlns:a="http://schemas.openxmlformats.org/drawingml/2006/main">
              <a:ext uri="{FF2B5EF4-FFF2-40B4-BE49-F238E27FC236}">
                <a16:creationId xmlns:a16="http://schemas.microsoft.com/office/drawing/2014/main" id="{B067CED8-14DB-44B1-B6E1-3B5A22DA9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422532383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15">
            <a:extLst xmlns:a="http://schemas.openxmlformats.org/drawingml/2006/main">
              <a:ext uri="{FF2B5EF4-FFF2-40B4-BE49-F238E27FC236}">
                <a16:creationId xmlns:a16="http://schemas.microsoft.com/office/drawing/2014/main" id="{05A69FEB-918B-4BD2-9584-90E554BDA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Source spine</a:t>
            </a:r>
          </a:p>
        </p:txBody>
      </p:sp>
      <p:sp>
        <p:nvSpPr>
          <p:cNvPr id="2" name="sources-dek">
            <a:extLst xmlns:a="http://schemas.openxmlformats.org/drawingml/2006/main">
              <a:ext uri="{FF2B5EF4-FFF2-40B4-BE49-F238E27FC236}">
                <a16:creationId xmlns:a16="http://schemas.microsoft.com/office/drawing/2014/main" id="{96FFA5D1-AD31-41DE-BBBD-9BD25A2BD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28700"/>
            <a:ext cx="95250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Primary, professional, and narrative sources used in this deck</a:t>
            </a:r>
          </a:p>
        </p:txBody>
      </p:sp>
      <p:sp>
        <p:nvSpPr>
          <p:cNvPr id="3" name="page-15">
            <a:extLst xmlns:a="http://schemas.openxmlformats.org/drawingml/2006/main">
              <a:ext uri="{FF2B5EF4-FFF2-40B4-BE49-F238E27FC236}">
                <a16:creationId xmlns:a16="http://schemas.microsoft.com/office/drawing/2014/main" id="{F5ABBF13-54A3-4C09-BFB3-E86EA15898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15</a:t>
            </a:r>
          </a:p>
        </p:txBody>
      </p:sp>
      <p:sp>
        <p:nvSpPr>
          <p:cNvPr id="4" name="source-left-0">
            <a:extLst xmlns:a="http://schemas.openxmlformats.org/drawingml/2006/main">
              <a:ext uri="{FF2B5EF4-FFF2-40B4-BE49-F238E27FC236}">
                <a16:creationId xmlns:a16="http://schemas.microsoft.com/office/drawing/2014/main" id="{3FE3FCB5-DCAC-4D70-8E35-7506C53C54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19250"/>
            <a:ext cx="528637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3D8DFF"/>
                </a:solidFill>
              </a:rPr>
              <a:t>1. </a:t>
            </a:r>
            <a:r>
              <a:t>FDA Ozempic prescribing information (2026)
accessdata.fda.gov/drugsatfda_docs/label/2026/209637s038lbl.pdf</a:t>
            </a:r>
          </a:p>
        </p:txBody>
      </p:sp>
      <p:sp>
        <p:nvSpPr>
          <p:cNvPr id="5" name="source-right-0">
            <a:extLst xmlns:a="http://schemas.openxmlformats.org/drawingml/2006/main">
              <a:ext uri="{FF2B5EF4-FFF2-40B4-BE49-F238E27FC236}">
                <a16:creationId xmlns:a16="http://schemas.microsoft.com/office/drawing/2014/main" id="{D5B8167F-AE00-49EE-A862-8CC592BA2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1619250"/>
            <a:ext cx="545782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E99A2F"/>
                </a:solidFill>
              </a:rPr>
              <a:t>6. </a:t>
            </a:r>
            <a:r>
              <a:t>EMA Ozempic product information (2026)
ema.europa.eu/.../ozempic-epar-product-information_en.pdf</a:t>
            </a:r>
          </a:p>
        </p:txBody>
      </p:sp>
      <p:sp>
        <p:nvSpPr>
          <p:cNvPr id="6" name="source-left-1">
            <a:extLst xmlns:a="http://schemas.openxmlformats.org/drawingml/2006/main">
              <a:ext uri="{FF2B5EF4-FFF2-40B4-BE49-F238E27FC236}">
                <a16:creationId xmlns:a16="http://schemas.microsoft.com/office/drawing/2014/main" id="{A152AB51-6341-4BD5-84E6-4158BDC00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552700"/>
            <a:ext cx="528637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3D8DFF"/>
                </a:solidFill>
              </a:rPr>
              <a:t>2. </a:t>
            </a:r>
            <a:r>
              <a:t>Novo Nordisk: Dosing by Number of Clicks
adea.com.au/.../Pen-Dosing-by-Clicks.pdf</a:t>
            </a:r>
          </a:p>
        </p:txBody>
      </p:sp>
      <p:sp>
        <p:nvSpPr>
          <p:cNvPr id="7" name="source-right-1">
            <a:extLst xmlns:a="http://schemas.openxmlformats.org/drawingml/2006/main">
              <a:ext uri="{FF2B5EF4-FFF2-40B4-BE49-F238E27FC236}">
                <a16:creationId xmlns:a16="http://schemas.microsoft.com/office/drawing/2014/main" id="{FF56E703-E81F-4C10-830F-811C228FA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2552700"/>
            <a:ext cx="545782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E99A2F"/>
                </a:solidFill>
              </a:rPr>
              <a:t>7. </a:t>
            </a:r>
            <a:r>
              <a:t>BC Children’s: Semaglutide Click-Counting (2024)
ubccpd.ca/sites/default/files/documents/semaclick.pdf</a:t>
            </a:r>
          </a:p>
        </p:txBody>
      </p:sp>
      <p:sp>
        <p:nvSpPr>
          <p:cNvPr id="8" name="source-left-2">
            <a:extLst xmlns:a="http://schemas.openxmlformats.org/drawingml/2006/main">
              <a:ext uri="{FF2B5EF4-FFF2-40B4-BE49-F238E27FC236}">
                <a16:creationId xmlns:a16="http://schemas.microsoft.com/office/drawing/2014/main" id="{F69EFA87-F0EF-49FA-9F16-0EDDFAC64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486150"/>
            <a:ext cx="528637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3D8DFF"/>
                </a:solidFill>
              </a:rPr>
              <a:t>3. </a:t>
            </a:r>
            <a:r>
              <a:t>Whitley et al., Clinical Diabetes / ADA (2023)
pmc.ncbi.nlm.nih.gov/articles/PMC10338283/</a:t>
            </a:r>
          </a:p>
        </p:txBody>
      </p:sp>
      <p:sp>
        <p:nvSpPr>
          <p:cNvPr id="9" name="source-right-2">
            <a:extLst xmlns:a="http://schemas.openxmlformats.org/drawingml/2006/main">
              <a:ext uri="{FF2B5EF4-FFF2-40B4-BE49-F238E27FC236}">
                <a16:creationId xmlns:a16="http://schemas.microsoft.com/office/drawing/2014/main" id="{5411CAC9-61DC-4E61-8ED6-902815E84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3486150"/>
            <a:ext cx="545782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E99A2F"/>
                </a:solidFill>
              </a:rPr>
              <a:t>8. </a:t>
            </a:r>
            <a:r>
              <a:t>BC Diabetes: Semaglutide for weight loss and diabetes control
bcdiabetes.ca/.../Semaglutide-control.pdf</a:t>
            </a:r>
          </a:p>
        </p:txBody>
      </p:sp>
      <p:sp>
        <p:nvSpPr>
          <p:cNvPr id="10" name="source-left-3">
            <a:extLst xmlns:a="http://schemas.openxmlformats.org/drawingml/2006/main">
              <a:ext uri="{FF2B5EF4-FFF2-40B4-BE49-F238E27FC236}">
                <a16:creationId xmlns:a16="http://schemas.microsoft.com/office/drawing/2014/main" id="{A86C5618-D41C-4623-8EFA-8E91EFC49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419600"/>
            <a:ext cx="528637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3D8DFF"/>
                </a:solidFill>
              </a:rPr>
              <a:t>4. </a:t>
            </a:r>
            <a:r>
              <a:t>Erratum to Whitley et al. (2024)
pmc.ncbi.nlm.nih.gov/articles/PMC11486853/</a:t>
            </a:r>
          </a:p>
        </p:txBody>
      </p:sp>
      <p:sp>
        <p:nvSpPr>
          <p:cNvPr id="11" name="source-right-3">
            <a:extLst xmlns:a="http://schemas.openxmlformats.org/drawingml/2006/main">
              <a:ext uri="{FF2B5EF4-FFF2-40B4-BE49-F238E27FC236}">
                <a16:creationId xmlns:a16="http://schemas.microsoft.com/office/drawing/2014/main" id="{B4B529D3-7D16-43C0-92B7-D8D3BD0E7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4419600"/>
            <a:ext cx="545782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E99A2F"/>
                </a:solidFill>
              </a:rPr>
              <a:t>9. </a:t>
            </a:r>
            <a:r>
              <a:t>FDA compounded semaglutide dosing-error alert (2024)
fda.gov/.../compounded-semaglutide-dosing-errors</a:t>
            </a:r>
          </a:p>
        </p:txBody>
      </p:sp>
      <p:sp>
        <p:nvSpPr>
          <p:cNvPr id="12" name="source-left-4">
            <a:extLst xmlns:a="http://schemas.openxmlformats.org/drawingml/2006/main">
              <a:ext uri="{FF2B5EF4-FFF2-40B4-BE49-F238E27FC236}">
                <a16:creationId xmlns:a16="http://schemas.microsoft.com/office/drawing/2014/main" id="{08351799-C771-41D9-B581-800BAF4C23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353050"/>
            <a:ext cx="528637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3D8DFF"/>
                </a:solidFill>
              </a:rPr>
              <a:t>5. </a:t>
            </a:r>
            <a:r>
              <a:t>Novo Nordisk Canada product monograph (2025)
novonordisk.ca/.../ozempic-en-pm-04-november-2025.pdf</a:t>
            </a:r>
          </a:p>
        </p:txBody>
      </p:sp>
      <p:sp>
        <p:nvSpPr>
          <p:cNvPr id="13" name="source-right-4">
            <a:extLst xmlns:a="http://schemas.openxmlformats.org/drawingml/2006/main">
              <a:ext uri="{FF2B5EF4-FFF2-40B4-BE49-F238E27FC236}">
                <a16:creationId xmlns:a16="http://schemas.microsoft.com/office/drawing/2014/main" id="{84138FE0-9CBA-4B6A-B2BD-DE09F11E9E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5353050"/>
            <a:ext cx="5457825" cy="781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2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E99A2F"/>
                </a:solidFill>
              </a:rPr>
              <a:t>10. </a:t>
            </a:r>
            <a:r>
              <a:t>Sarah Zhang, The Atlantic (2024)
theatlantic.com/health/archive/2024/08/ozempic-hackers/679464/</a:t>
            </a:r>
          </a:p>
        </p:txBody>
      </p:sp>
    </p:spTree>
    <p:extLst>
      <p:ext uri="{BB962C8B-B14F-4D97-AF65-F5344CB8AC3E}">
        <p14:creationId xmlns:p14="http://schemas.microsoft.com/office/powerpoint/2010/main" val="985033153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2">
            <a:extLst xmlns:a="http://schemas.openxmlformats.org/drawingml/2006/main">
              <a:ext uri="{FF2B5EF4-FFF2-40B4-BE49-F238E27FC236}">
                <a16:creationId xmlns:a16="http://schemas.microsoft.com/office/drawing/2014/main" id="{4D468574-3227-48B4-ABBE-0B4D3B2D7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“4 mg pen” is not a reproducible device identifier</a:t>
            </a:r>
          </a:p>
        </p:txBody>
      </p:sp>
      <p:sp>
        <p:nvSpPr>
          <p:cNvPr id="2" name="identity-left-kicker">
            <a:extLst xmlns:a="http://schemas.openxmlformats.org/drawingml/2006/main">
              <a:ext uri="{FF2B5EF4-FFF2-40B4-BE49-F238E27FC236}">
                <a16:creationId xmlns:a16="http://schemas.microsoft.com/office/drawing/2014/main" id="{38B7B7C4-3EE6-4235-8E0B-07B8CD913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219200"/>
            <a:ext cx="49530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Current U.S. configuration</a:t>
            </a:r>
          </a:p>
        </p:txBody>
      </p:sp>
      <p:sp>
        <p:nvSpPr>
          <p:cNvPr id="3" name="identity-stat-1">
            <a:extLst xmlns:a="http://schemas.openxmlformats.org/drawingml/2006/main">
              <a:ext uri="{FF2B5EF4-FFF2-40B4-BE49-F238E27FC236}">
                <a16:creationId xmlns:a16="http://schemas.microsoft.com/office/drawing/2014/main" id="{32073BFE-8617-48C5-8EB5-FDF7BEC3A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762125"/>
            <a:ext cx="2095500" cy="742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43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4 mg</a:t>
            </a:r>
          </a:p>
        </p:txBody>
      </p:sp>
      <p:sp>
        <p:nvSpPr>
          <p:cNvPr id="4" name="identity-body-1">
            <a:extLst xmlns:a="http://schemas.openxmlformats.org/drawingml/2006/main">
              <a:ext uri="{FF2B5EF4-FFF2-40B4-BE49-F238E27FC236}">
                <a16:creationId xmlns:a16="http://schemas.microsoft.com/office/drawing/2014/main" id="{AD0A10E8-95DC-4AD3-A54C-14A04398A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571750"/>
            <a:ext cx="209550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total drug</a:t>
            </a:r>
          </a:p>
        </p:txBody>
      </p:sp>
      <p:sp>
        <p:nvSpPr>
          <p:cNvPr id="5" name="identity-stat-2">
            <a:extLst xmlns:a="http://schemas.openxmlformats.org/drawingml/2006/main">
              <a:ext uri="{FF2B5EF4-FFF2-40B4-BE49-F238E27FC236}">
                <a16:creationId xmlns:a16="http://schemas.microsoft.com/office/drawing/2014/main" id="{2269A864-CD13-4567-9D0C-DDA2C21A7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19375" y="1762125"/>
            <a:ext cx="2095500" cy="742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43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3 mL</a:t>
            </a:r>
          </a:p>
        </p:txBody>
      </p:sp>
      <p:sp>
        <p:nvSpPr>
          <p:cNvPr id="6" name="identity-body-2">
            <a:extLst xmlns:a="http://schemas.openxmlformats.org/drawingml/2006/main">
              <a:ext uri="{FF2B5EF4-FFF2-40B4-BE49-F238E27FC236}">
                <a16:creationId xmlns:a16="http://schemas.microsoft.com/office/drawing/2014/main" id="{7062FA06-238B-4966-88F4-27E96EEA94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19375" y="2571750"/>
            <a:ext cx="209550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total volume</a:t>
            </a:r>
          </a:p>
        </p:txBody>
      </p:sp>
      <p:sp>
        <p:nvSpPr>
          <p:cNvPr id="7" name="identity-stat-3">
            <a:extLst xmlns:a="http://schemas.openxmlformats.org/drawingml/2006/main">
              <a:ext uri="{FF2B5EF4-FFF2-40B4-BE49-F238E27FC236}">
                <a16:creationId xmlns:a16="http://schemas.microsoft.com/office/drawing/2014/main" id="{65F7662D-3378-47F2-9AF4-37CDCC44F9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1762125"/>
            <a:ext cx="2095500" cy="742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43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 mg</a:t>
            </a:r>
          </a:p>
        </p:txBody>
      </p:sp>
      <p:sp>
        <p:nvSpPr>
          <p:cNvPr id="8" name="identity-body-3">
            <a:extLst xmlns:a="http://schemas.openxmlformats.org/drawingml/2006/main">
              <a:ext uri="{FF2B5EF4-FFF2-40B4-BE49-F238E27FC236}">
                <a16:creationId xmlns:a16="http://schemas.microsoft.com/office/drawing/2014/main" id="{2E2CBBDE-FAC0-4D54-A700-45CB2F79E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38700" y="2571750"/>
            <a:ext cx="209550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only marked dose</a:t>
            </a:r>
          </a:p>
        </p:txBody>
      </p:sp>
      <p:sp>
        <p:nvSpPr>
          <p:cNvPr id="9" name="identity-divider">
            <a:extLst xmlns:a="http://schemas.openxmlformats.org/drawingml/2006/main">
              <a:ext uri="{FF2B5EF4-FFF2-40B4-BE49-F238E27FC236}">
                <a16:creationId xmlns:a16="http://schemas.microsoft.com/office/drawing/2014/main" id="{D0924733-7A02-43A9-9E89-AC4144670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1190625"/>
            <a:ext cx="9525" cy="3381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8BCC4"/>
          </a:solidFill>
          <a:ln xmlns:a="http://schemas.openxmlformats.org/drawingml/2006/main" w="0">
            <a:solidFill>
              <a:srgbClr val="B8BCC4"/>
            </a:solidFill>
            <a:prstDash val="solid"/>
          </a:ln>
        </p:spPr>
      </p:sp>
      <p:sp>
        <p:nvSpPr>
          <p:cNvPr id="10" name="identity-right-head">
            <a:extLst xmlns:a="http://schemas.openxmlformats.org/drawingml/2006/main">
              <a:ext uri="{FF2B5EF4-FFF2-40B4-BE49-F238E27FC236}">
                <a16:creationId xmlns:a16="http://schemas.microsoft.com/office/drawing/2014/main" id="{628A25EE-8527-4E8C-A54D-6F5EF301D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1219200"/>
            <a:ext cx="3838575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9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A publishable chart must identify</a:t>
            </a:r>
          </a:p>
        </p:txBody>
      </p:sp>
      <p:sp>
        <p:nvSpPr>
          <p:cNvPr id="11" name="identity-list">
            <a:extLst xmlns:a="http://schemas.openxmlformats.org/drawingml/2006/main">
              <a:ext uri="{FF2B5EF4-FFF2-40B4-BE49-F238E27FC236}">
                <a16:creationId xmlns:a16="http://schemas.microsoft.com/office/drawing/2014/main" id="{B6DB1566-16F9-4FBE-BE54-B1FEE2661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3375" y="1857375"/>
            <a:ext cx="3714750" cy="2714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• country / market
• manufacturer + brand
• product code (NDC / DIN)
• total mg + total mL
• printed concentration
• marked selectable dose
• device date / version</a:t>
            </a:r>
          </a:p>
        </p:txBody>
      </p:sp>
      <p:sp>
        <p:nvSpPr>
          <p:cNvPr id="12" name="identity-warning">
            <a:extLst xmlns:a="http://schemas.openxmlformats.org/drawingml/2006/main">
              <a:ext uri="{FF2B5EF4-FFF2-40B4-BE49-F238E27FC236}">
                <a16:creationId xmlns:a16="http://schemas.microsoft.com/office/drawing/2014/main" id="{ED5C5965-12B3-4BEB-B70B-221B0C68D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667250"/>
            <a:ext cx="11391900" cy="1123950"/>
          </a:xfrm>
          <a:prstGeom xmlns:a="http://schemas.openxmlformats.org/drawingml/2006/main" prst="roundRect">
            <a:avLst>
              <a:gd name="adj" fmla="val 6780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13" name="identity-warning-text">
            <a:extLst xmlns:a="http://schemas.openxmlformats.org/drawingml/2006/main">
              <a:ext uri="{FF2B5EF4-FFF2-40B4-BE49-F238E27FC236}">
                <a16:creationId xmlns:a16="http://schemas.microsoft.com/office/drawing/2014/main" id="{D5345C1E-0971-4E9F-A9B0-5C120605B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53000"/>
            <a:ext cx="1074420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Canada and Europe now list multiple 4 mg/3 mL presentations with different marked doses. Total content + volume alone may still identify the wrong pen.</a:t>
            </a:r>
          </a:p>
        </p:txBody>
      </p:sp>
      <p:sp>
        <p:nvSpPr>
          <p:cNvPr id="14" name="source-2">
            <a:extLst xmlns:a="http://schemas.openxmlformats.org/drawingml/2006/main">
              <a:ext uri="{FF2B5EF4-FFF2-40B4-BE49-F238E27FC236}">
                <a16:creationId xmlns:a16="http://schemas.microsoft.com/office/drawing/2014/main" id="{84F2CDA4-666A-4DB6-A8DD-2547C75115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FDA label (2026); Novo Nordisk Canada monograph (2025); EMA product information (2026).</a:t>
            </a:r>
          </a:p>
        </p:txBody>
      </p:sp>
      <p:sp>
        <p:nvSpPr>
          <p:cNvPr id="15" name="page-2">
            <a:extLst xmlns:a="http://schemas.openxmlformats.org/drawingml/2006/main">
              <a:ext uri="{FF2B5EF4-FFF2-40B4-BE49-F238E27FC236}">
                <a16:creationId xmlns:a16="http://schemas.microsoft.com/office/drawing/2014/main" id="{7AA892A5-D4A4-41FF-AE1E-3C898641B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8248133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3">
            <a:extLst xmlns:a="http://schemas.openxmlformats.org/drawingml/2006/main">
              <a:ext uri="{FF2B5EF4-FFF2-40B4-BE49-F238E27FC236}">
                <a16:creationId xmlns:a16="http://schemas.microsoft.com/office/drawing/2014/main" id="{64039E5D-B4D8-4602-A2BA-BB5AD0119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The same 37 clicks can represent 0.25, 0.5, or 1 mg</a:t>
            </a:r>
          </a:p>
        </p:txBody>
      </p:sp>
      <p:sp>
        <p:nvSpPr>
          <p:cNvPr id="2" name="cross-pen-dek">
            <a:extLst xmlns:a="http://schemas.openxmlformats.org/drawingml/2006/main">
              <a:ext uri="{FF2B5EF4-FFF2-40B4-BE49-F238E27FC236}">
                <a16:creationId xmlns:a16="http://schemas.microsoft.com/office/drawing/2014/main" id="{DFE0C8CB-4448-4C86-8E10-B2A094969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04775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ADA authors’ 74-click proportional table for current U.S. pen concentrations</a:t>
            </a:r>
          </a:p>
        </p:txBody>
      </p:sp>
      <p:sp>
        <p:nvSpPr>
          <p:cNvPr id="3" name="source-3">
            <a:extLst xmlns:a="http://schemas.openxmlformats.org/drawingml/2006/main">
              <a:ext uri="{FF2B5EF4-FFF2-40B4-BE49-F238E27FC236}">
                <a16:creationId xmlns:a16="http://schemas.microsoft.com/office/drawing/2014/main" id="{B178287A-7DA3-4488-9609-53E7AAE488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Source: Whitley et al., Clinical Diabetes / ADA (2023). Values mathematically calculated; not manufacturer-confirmed.</a:t>
            </a:r>
          </a:p>
        </p:txBody>
      </p:sp>
      <p:sp>
        <p:nvSpPr>
          <p:cNvPr id="4" name="page-3">
            <a:extLst xmlns:a="http://schemas.openxmlformats.org/drawingml/2006/main">
              <a:ext uri="{FF2B5EF4-FFF2-40B4-BE49-F238E27FC236}">
                <a16:creationId xmlns:a16="http://schemas.microsoft.com/office/drawing/2014/main" id="{CAF8E368-DF7C-4FA8-B511-471BD4021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3</a:t>
            </a:r>
          </a:p>
        </p:txBody>
      </p:sp>
      <p:sp>
        <p:nvSpPr>
          <p:cNvPr id="5" name="cross-card-0">
            <a:extLst xmlns:a="http://schemas.openxmlformats.org/drawingml/2006/main">
              <a:ext uri="{FF2B5EF4-FFF2-40B4-BE49-F238E27FC236}">
                <a16:creationId xmlns:a16="http://schemas.microsoft.com/office/drawing/2014/main" id="{2F69F2E0-5F15-4EE1-9A22-FC6BA7ECE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952625"/>
            <a:ext cx="3562350" cy="3238500"/>
          </a:xfrm>
          <a:prstGeom xmlns:a="http://schemas.openxmlformats.org/drawingml/2006/main" prst="roundRect">
            <a:avLst>
              <a:gd name="adj" fmla="val 2353"/>
            </a:avLst>
          </a:prstGeom>
          <a:solidFill xmlns:a="http://schemas.openxmlformats.org/drawingml/2006/main">
            <a:srgbClr val="D0EDFA"/>
          </a:solidFill>
          <a:ln xmlns:a="http://schemas.openxmlformats.org/drawingml/2006/main" w="0">
            <a:solidFill>
              <a:srgbClr val="D0EDFA"/>
            </a:solidFill>
            <a:prstDash val="solid"/>
          </a:ln>
        </p:spPr>
      </p:sp>
      <p:sp>
        <p:nvSpPr>
          <p:cNvPr id="6" name="cross-pen-0">
            <a:extLst xmlns:a="http://schemas.openxmlformats.org/drawingml/2006/main">
              <a:ext uri="{FF2B5EF4-FFF2-40B4-BE49-F238E27FC236}">
                <a16:creationId xmlns:a16="http://schemas.microsoft.com/office/drawing/2014/main" id="{56B924F5-FB8B-46F5-9EB8-6171E7015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66950"/>
            <a:ext cx="29908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2 mg/3 mL pen</a:t>
            </a:r>
          </a:p>
        </p:txBody>
      </p:sp>
      <p:sp>
        <p:nvSpPr>
          <p:cNvPr id="7" name="cross-marked-0">
            <a:extLst xmlns:a="http://schemas.openxmlformats.org/drawingml/2006/main">
              <a:ext uri="{FF2B5EF4-FFF2-40B4-BE49-F238E27FC236}">
                <a16:creationId xmlns:a16="http://schemas.microsoft.com/office/drawing/2014/main" id="{A5D48C41-FE7A-484B-9CFB-2ABDAFA84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43200"/>
            <a:ext cx="29908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0.5 mg marked dose</a:t>
            </a:r>
          </a:p>
        </p:txBody>
      </p:sp>
      <p:sp>
        <p:nvSpPr>
          <p:cNvPr id="8" name="cross-clicks-0">
            <a:extLst xmlns:a="http://schemas.openxmlformats.org/drawingml/2006/main">
              <a:ext uri="{FF2B5EF4-FFF2-40B4-BE49-F238E27FC236}">
                <a16:creationId xmlns:a16="http://schemas.microsoft.com/office/drawing/2014/main" id="{FEFAF665-0CCE-432F-BDA7-F45DD453C0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86125"/>
            <a:ext cx="299085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61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37</a:t>
            </a:r>
          </a:p>
        </p:txBody>
      </p:sp>
      <p:sp>
        <p:nvSpPr>
          <p:cNvPr id="9" name="cross-label-0">
            <a:extLst xmlns:a="http://schemas.openxmlformats.org/drawingml/2006/main">
              <a:ext uri="{FF2B5EF4-FFF2-40B4-BE49-F238E27FC236}">
                <a16:creationId xmlns:a16="http://schemas.microsoft.com/office/drawing/2014/main" id="{5B87CA57-532E-4E2A-8A28-47C2A9C16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210050"/>
            <a:ext cx="2990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clicks</a:t>
            </a:r>
          </a:p>
        </p:txBody>
      </p:sp>
      <p:sp>
        <p:nvSpPr>
          <p:cNvPr id="10" name="cross-dose-0">
            <a:extLst xmlns:a="http://schemas.openxmlformats.org/drawingml/2006/main">
              <a:ext uri="{FF2B5EF4-FFF2-40B4-BE49-F238E27FC236}">
                <a16:creationId xmlns:a16="http://schemas.microsoft.com/office/drawing/2014/main" id="{8B27BFEB-5045-4FFD-8CEE-FB61DAF2E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714875"/>
            <a:ext cx="29908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22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≈ 0.25 mg</a:t>
            </a:r>
          </a:p>
        </p:txBody>
      </p:sp>
      <p:sp>
        <p:nvSpPr>
          <p:cNvPr id="11" name="cross-card-1">
            <a:extLst xmlns:a="http://schemas.openxmlformats.org/drawingml/2006/main">
              <a:ext uri="{FF2B5EF4-FFF2-40B4-BE49-F238E27FC236}">
                <a16:creationId xmlns:a16="http://schemas.microsoft.com/office/drawing/2014/main" id="{E6B94BEC-2351-44D2-9236-16EA18C06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1952625"/>
            <a:ext cx="3562350" cy="3238500"/>
          </a:xfrm>
          <a:prstGeom xmlns:a="http://schemas.openxmlformats.org/drawingml/2006/main" prst="roundRect">
            <a:avLst>
              <a:gd name="adj" fmla="val 2353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12" name="cross-pen-1">
            <a:extLst xmlns:a="http://schemas.openxmlformats.org/drawingml/2006/main">
              <a:ext uri="{FF2B5EF4-FFF2-40B4-BE49-F238E27FC236}">
                <a16:creationId xmlns:a16="http://schemas.microsoft.com/office/drawing/2014/main" id="{E9E49849-3703-49BD-8B03-43C7EC239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2266950"/>
            <a:ext cx="29908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4 mg/3 mL pen</a:t>
            </a:r>
          </a:p>
        </p:txBody>
      </p:sp>
      <p:sp>
        <p:nvSpPr>
          <p:cNvPr id="13" name="cross-marked-1">
            <a:extLst xmlns:a="http://schemas.openxmlformats.org/drawingml/2006/main">
              <a:ext uri="{FF2B5EF4-FFF2-40B4-BE49-F238E27FC236}">
                <a16:creationId xmlns:a16="http://schemas.microsoft.com/office/drawing/2014/main" id="{C8DB7D6D-6526-42C3-AC9D-430F88E72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2743200"/>
            <a:ext cx="29908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 mg marked dose</a:t>
            </a:r>
          </a:p>
        </p:txBody>
      </p:sp>
      <p:sp>
        <p:nvSpPr>
          <p:cNvPr id="14" name="cross-clicks-1">
            <a:extLst xmlns:a="http://schemas.openxmlformats.org/drawingml/2006/main">
              <a:ext uri="{FF2B5EF4-FFF2-40B4-BE49-F238E27FC236}">
                <a16:creationId xmlns:a16="http://schemas.microsoft.com/office/drawing/2014/main" id="{ED625761-1AB8-41B4-861C-0D525B781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3286125"/>
            <a:ext cx="299085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61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37</a:t>
            </a:r>
          </a:p>
        </p:txBody>
      </p:sp>
      <p:sp>
        <p:nvSpPr>
          <p:cNvPr id="15" name="cross-label-1">
            <a:extLst xmlns:a="http://schemas.openxmlformats.org/drawingml/2006/main">
              <a:ext uri="{FF2B5EF4-FFF2-40B4-BE49-F238E27FC236}">
                <a16:creationId xmlns:a16="http://schemas.microsoft.com/office/drawing/2014/main" id="{ED0923F2-F49F-4010-B18E-3BD7CC1E5A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210050"/>
            <a:ext cx="2990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clicks</a:t>
            </a:r>
          </a:p>
        </p:txBody>
      </p:sp>
      <p:sp>
        <p:nvSpPr>
          <p:cNvPr id="16" name="cross-dose-1">
            <a:extLst xmlns:a="http://schemas.openxmlformats.org/drawingml/2006/main">
              <a:ext uri="{FF2B5EF4-FFF2-40B4-BE49-F238E27FC236}">
                <a16:creationId xmlns:a16="http://schemas.microsoft.com/office/drawing/2014/main" id="{9F2A2C4B-5232-4B8F-A887-A429C1A25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714875"/>
            <a:ext cx="29908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22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≈ 0.5 mg</a:t>
            </a:r>
          </a:p>
        </p:txBody>
      </p:sp>
      <p:sp>
        <p:nvSpPr>
          <p:cNvPr id="17" name="cross-card-2">
            <a:extLst xmlns:a="http://schemas.openxmlformats.org/drawingml/2006/main">
              <a:ext uri="{FF2B5EF4-FFF2-40B4-BE49-F238E27FC236}">
                <a16:creationId xmlns:a16="http://schemas.microsoft.com/office/drawing/2014/main" id="{F90194E6-47B4-43AA-A42D-5B5F2219FA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1952625"/>
            <a:ext cx="3562350" cy="3238500"/>
          </a:xfrm>
          <a:prstGeom xmlns:a="http://schemas.openxmlformats.org/drawingml/2006/main" prst="roundRect">
            <a:avLst>
              <a:gd name="adj" fmla="val 2353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18" name="cross-pen-2">
            <a:extLst xmlns:a="http://schemas.openxmlformats.org/drawingml/2006/main">
              <a:ext uri="{FF2B5EF4-FFF2-40B4-BE49-F238E27FC236}">
                <a16:creationId xmlns:a16="http://schemas.microsoft.com/office/drawing/2014/main" id="{AEE7C33E-FDD2-4514-9F26-7AD6AB27D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266950"/>
            <a:ext cx="29908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8 mg/3 mL pen</a:t>
            </a:r>
          </a:p>
        </p:txBody>
      </p:sp>
      <p:sp>
        <p:nvSpPr>
          <p:cNvPr id="19" name="cross-marked-2">
            <a:extLst xmlns:a="http://schemas.openxmlformats.org/drawingml/2006/main">
              <a:ext uri="{FF2B5EF4-FFF2-40B4-BE49-F238E27FC236}">
                <a16:creationId xmlns:a16="http://schemas.microsoft.com/office/drawing/2014/main" id="{18099FDF-E8CA-4D34-9087-EF54AC7A7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743200"/>
            <a:ext cx="2990850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3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2 mg marked dose</a:t>
            </a:r>
          </a:p>
        </p:txBody>
      </p:sp>
      <p:sp>
        <p:nvSpPr>
          <p:cNvPr id="20" name="cross-clicks-2">
            <a:extLst xmlns:a="http://schemas.openxmlformats.org/drawingml/2006/main">
              <a:ext uri="{FF2B5EF4-FFF2-40B4-BE49-F238E27FC236}">
                <a16:creationId xmlns:a16="http://schemas.microsoft.com/office/drawing/2014/main" id="{61964D08-0DF8-47F9-9B3E-79A28AF4F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286125"/>
            <a:ext cx="299085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61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37</a:t>
            </a:r>
          </a:p>
        </p:txBody>
      </p:sp>
      <p:sp>
        <p:nvSpPr>
          <p:cNvPr id="21" name="cross-label-2">
            <a:extLst xmlns:a="http://schemas.openxmlformats.org/drawingml/2006/main">
              <a:ext uri="{FF2B5EF4-FFF2-40B4-BE49-F238E27FC236}">
                <a16:creationId xmlns:a16="http://schemas.microsoft.com/office/drawing/2014/main" id="{1EDDE362-6FA0-4443-BBB2-00997F168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210050"/>
            <a:ext cx="2990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clicks</a:t>
            </a:r>
          </a:p>
        </p:txBody>
      </p:sp>
      <p:sp>
        <p:nvSpPr>
          <p:cNvPr id="22" name="cross-dose-2">
            <a:extLst xmlns:a="http://schemas.openxmlformats.org/drawingml/2006/main">
              <a:ext uri="{FF2B5EF4-FFF2-40B4-BE49-F238E27FC236}">
                <a16:creationId xmlns:a16="http://schemas.microsoft.com/office/drawing/2014/main" id="{A6702FF3-9F77-4C62-83F8-652E95246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714875"/>
            <a:ext cx="29908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22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≈ 1 mg</a:t>
            </a:r>
          </a:p>
        </p:txBody>
      </p:sp>
      <p:sp>
        <p:nvSpPr>
          <p:cNvPr id="23" name="cross-takeaway">
            <a:extLst xmlns:a="http://schemas.openxmlformats.org/drawingml/2006/main">
              <a:ext uri="{FF2B5EF4-FFF2-40B4-BE49-F238E27FC236}">
                <a16:creationId xmlns:a16="http://schemas.microsoft.com/office/drawing/2014/main" id="{42C5F2FD-3234-40C9-8A03-E9A4F78E1A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495925"/>
            <a:ext cx="113919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72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Same count. Fourfold span in claimed milligrams. Pen concentration is not optional metadata.</a:t>
            </a:r>
          </a:p>
        </p:txBody>
      </p:sp>
    </p:spTree>
    <p:extLst>
      <p:ext uri="{BB962C8B-B14F-4D97-AF65-F5344CB8AC3E}">
        <p14:creationId xmlns:p14="http://schemas.microsoft.com/office/powerpoint/2010/main" val="77664744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4">
            <a:extLst xmlns:a="http://schemas.openxmlformats.org/drawingml/2006/main">
              <a:ext uri="{FF2B5EF4-FFF2-40B4-BE49-F238E27FC236}">
                <a16:creationId xmlns:a16="http://schemas.microsoft.com/office/drawing/2014/main" id="{17F29084-C803-4E2D-9F96-FA7A047E3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8362"/>
          </a:bodyPr>
          <a:lstStyle xmlns:a="http://schemas.openxmlformats.org/drawingml/2006/main"/>
          <a:p xmlns:a="http://schemas.openxmlformats.org/drawingml/2006/main">
            <a:pPr algn="l">
              <a:buNone/>
              <a:defRPr sz="30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Credible sources disagree—and one has an internal unit mismatch</a:t>
            </a:r>
          </a:p>
        </p:txBody>
      </p:sp>
      <p:sp>
        <p:nvSpPr>
          <p:cNvPr id="2" name="source-audit-dek">
            <a:extLst xmlns:a="http://schemas.openxmlformats.org/drawingml/2006/main">
              <a:ext uri="{FF2B5EF4-FFF2-40B4-BE49-F238E27FC236}">
                <a16:creationId xmlns:a16="http://schemas.microsoft.com/office/drawing/2014/main" id="{7FE013ED-D8EE-43FB-8263-3DFED3A670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28700"/>
            <a:ext cx="95250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Published claims for an Ozempic 4 mg/3 mL, 1-mg-dose pen</a:t>
            </a:r>
          </a:p>
        </p:txBody>
      </p:sp>
      <p:sp>
        <p:nvSpPr>
          <p:cNvPr id="3" name="unit-error-box">
            <a:extLst xmlns:a="http://schemas.openxmlformats.org/drawingml/2006/main">
              <a:ext uri="{FF2B5EF4-FFF2-40B4-BE49-F238E27FC236}">
                <a16:creationId xmlns:a16="http://schemas.microsoft.com/office/drawing/2014/main" id="{FDA605CD-64A2-4A51-89F0-211F1C7C5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2000250"/>
            <a:ext cx="4267200" cy="3000375"/>
          </a:xfrm>
          <a:prstGeom xmlns:a="http://schemas.openxmlformats.org/drawingml/2006/main" prst="roundRect">
            <a:avLst>
              <a:gd name="adj" fmla="val 2540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4" name="unit-error-head">
            <a:extLst xmlns:a="http://schemas.openxmlformats.org/drawingml/2006/main">
              <a:ext uri="{FF2B5EF4-FFF2-40B4-BE49-F238E27FC236}">
                <a16:creationId xmlns:a16="http://schemas.microsoft.com/office/drawing/2014/main" id="{155EE7C0-3CB8-4870-A082-F34F640FB9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2333625"/>
            <a:ext cx="36004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72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BC Children’s prints both:</a:t>
            </a:r>
          </a:p>
        </p:txBody>
      </p:sp>
      <p:sp>
        <p:nvSpPr>
          <p:cNvPr id="5" name="unit-error-line1">
            <a:extLst xmlns:a="http://schemas.openxmlformats.org/drawingml/2006/main">
              <a:ext uri="{FF2B5EF4-FFF2-40B4-BE49-F238E27FC236}">
                <a16:creationId xmlns:a16="http://schemas.microsoft.com/office/drawing/2014/main" id="{6B1734B4-9333-45DD-91D9-6DFA1F09B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048000"/>
            <a:ext cx="36004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25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 click = 0.01 mg</a:t>
            </a:r>
          </a:p>
        </p:txBody>
      </p:sp>
      <p:sp>
        <p:nvSpPr>
          <p:cNvPr id="6" name="unit-error-and">
            <a:extLst xmlns:a="http://schemas.openxmlformats.org/drawingml/2006/main">
              <a:ext uri="{FF2B5EF4-FFF2-40B4-BE49-F238E27FC236}">
                <a16:creationId xmlns:a16="http://schemas.microsoft.com/office/drawing/2014/main" id="{5A0D4B40-9452-4F93-B3E3-76B1A3085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638550"/>
            <a:ext cx="3600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3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and</a:t>
            </a:r>
          </a:p>
        </p:txBody>
      </p:sp>
      <p:sp>
        <p:nvSpPr>
          <p:cNvPr id="7" name="unit-error-line2">
            <a:extLst xmlns:a="http://schemas.openxmlformats.org/drawingml/2006/main">
              <a:ext uri="{FF2B5EF4-FFF2-40B4-BE49-F238E27FC236}">
                <a16:creationId xmlns:a16="http://schemas.microsoft.com/office/drawing/2014/main" id="{E401C755-EC40-4F90-A69A-19E07C573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4038600"/>
            <a:ext cx="36004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24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72 clicks = 1.00 mg</a:t>
            </a:r>
          </a:p>
        </p:txBody>
      </p:sp>
      <p:sp>
        <p:nvSpPr>
          <p:cNvPr id="8" name="unit-error-result">
            <a:extLst xmlns:a="http://schemas.openxmlformats.org/drawingml/2006/main">
              <a:ext uri="{FF2B5EF4-FFF2-40B4-BE49-F238E27FC236}">
                <a16:creationId xmlns:a16="http://schemas.microsoft.com/office/drawing/2014/main" id="{A421FE6A-14CE-4406-8758-5A66BE524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4695825"/>
            <a:ext cx="36004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72 × 0.01 mg = 0.72 mg — not 1 mg</a:t>
            </a:r>
          </a:p>
        </p:txBody>
      </p:sp>
      <p:sp>
        <p:nvSpPr>
          <p:cNvPr id="9" name="unit-error-note">
            <a:extLst xmlns:a="http://schemas.openxmlformats.org/drawingml/2006/main">
              <a:ext uri="{FF2B5EF4-FFF2-40B4-BE49-F238E27FC236}">
                <a16:creationId xmlns:a16="http://schemas.microsoft.com/office/drawing/2014/main" id="{2F278D32-83BE-4E3A-A60B-AAF993EA0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5286375"/>
            <a:ext cx="42672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Likely unit typo; unresolved with the clinic.</a:t>
            </a:r>
          </a:p>
        </p:txBody>
      </p:sp>
      <p:sp>
        <p:nvSpPr>
          <p:cNvPr id="10" name="source-4">
            <a:extLst xmlns:a="http://schemas.openxmlformats.org/drawingml/2006/main">
              <a:ext uri="{FF2B5EF4-FFF2-40B4-BE49-F238E27FC236}">
                <a16:creationId xmlns:a16="http://schemas.microsoft.com/office/drawing/2014/main" id="{145799F0-5C81-4F6E-A77D-A75BD0F27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BC Diabetes; BC Children’s Hospital; Whitley et al., Clinical Diabetes/ADA. All figures unofficial.</a:t>
            </a:r>
          </a:p>
        </p:txBody>
      </p:sp>
      <p:sp>
        <p:nvSpPr>
          <p:cNvPr id="11" name="page-4">
            <a:extLst xmlns:a="http://schemas.openxmlformats.org/drawingml/2006/main">
              <a:ext uri="{FF2B5EF4-FFF2-40B4-BE49-F238E27FC236}">
                <a16:creationId xmlns:a16="http://schemas.microsoft.com/office/drawing/2014/main" id="{CD274DC7-8A96-4E3E-9F4D-2F2B330AFD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4</a:t>
            </a:r>
          </a:p>
        </p:txBody>
      </p:sp>
      <p:graphicFrame>
        <p:nvGraphicFramePr>
          <p:cNvPr id="24" name=""/>
          <p:cNvGraphicFramePr/>
          <p:nvPr/>
        </p:nvGraphicFramePr>
        <p:xfrm>
          <a:off xmlns:a="http://schemas.openxmlformats.org/drawingml/2006/main" x="400050" y="1809750"/>
          <a:ext xmlns:a="http://schemas.openxmlformats.org/drawingml/2006/main" cx="6667500" cy="3571875"/>
        </p:xfrm>
        <a:graphic xmlns:a="http://schemas.openxmlformats.org/drawingml/2006/main">
          <a:graphicData uri="http://schemas.openxmlformats.org/drawingml/2006/table">
            <a:tbl>
              <a:tblPr firstRow="1" firstCol="1" bandRow="1"/>
              <a:tblGrid>
                <a:gridCol w="1666875"/>
                <a:gridCol w="1524000"/>
                <a:gridCol w="1952625"/>
                <a:gridCol w="1524000"/>
              </a:tblGrid>
              <a:tr h="714375"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Claimed dose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BC Diabetes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BC Children’s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75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ADA journal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0.25 mg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18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18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18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0.5 mg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36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36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37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l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 mg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72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72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50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74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algn="l"/>
                      <a:r>
                        <a:rPr sz="1125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Scale / unit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125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72 = 1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25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0.01 mg/click + 72 = 1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25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74 = 1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918340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5">
            <a:extLst xmlns:a="http://schemas.openxmlformats.org/drawingml/2006/main">
              <a:ext uri="{FF2B5EF4-FFF2-40B4-BE49-F238E27FC236}">
                <a16:creationId xmlns:a16="http://schemas.microsoft.com/office/drawing/2014/main" id="{14FDA600-2C61-443B-B18E-2597D0F64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72 and 74 are competing anchors—not a dose interval</a:t>
            </a:r>
          </a:p>
        </p:txBody>
      </p:sp>
      <p:sp>
        <p:nvSpPr>
          <p:cNvPr id="2" name="anchor-note-1">
            <a:extLst xmlns:a="http://schemas.openxmlformats.org/drawingml/2006/main">
              <a:ext uri="{FF2B5EF4-FFF2-40B4-BE49-F238E27FC236}">
                <a16:creationId xmlns:a16="http://schemas.microsoft.com/office/drawing/2014/main" id="{2BA2E315-3724-461D-BDD3-43D4BDDA9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1666875"/>
            <a:ext cx="455295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3" name="anchor-copy-1">
            <a:extLst xmlns:a="http://schemas.openxmlformats.org/drawingml/2006/main">
              <a:ext uri="{FF2B5EF4-FFF2-40B4-BE49-F238E27FC236}">
                <a16:creationId xmlns:a16="http://schemas.microsoft.com/office/drawing/2014/main" id="{573CF883-9608-4C8E-8925-C7F7B8A0D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1885950"/>
            <a:ext cx="39814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>
                <a:solidFill>
                  <a:srgbClr val="E99A2F"/>
                </a:solidFill>
              </a:rPr>
              <a:t>2.7–2.8%</a:t>
            </a:r>
            <a:r>
              <a:t>
proportional scale difference</a:t>
            </a:r>
          </a:p>
        </p:txBody>
      </p:sp>
      <p:sp>
        <p:nvSpPr>
          <p:cNvPr id="4" name="anchor-note-2">
            <a:extLst xmlns:a="http://schemas.openxmlformats.org/drawingml/2006/main">
              <a:ext uri="{FF2B5EF4-FFF2-40B4-BE49-F238E27FC236}">
                <a16:creationId xmlns:a16="http://schemas.microsoft.com/office/drawing/2014/main" id="{91EFE2F1-6475-4ACE-9E25-8ACD5FF77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00375"/>
            <a:ext cx="455295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5" name="anchor-copy-2">
            <a:extLst xmlns:a="http://schemas.openxmlformats.org/drawingml/2006/main">
              <a:ext uri="{FF2B5EF4-FFF2-40B4-BE49-F238E27FC236}">
                <a16:creationId xmlns:a16="http://schemas.microsoft.com/office/drawing/2014/main" id="{34B8631A-05C2-4076-830F-DDF4DCDF7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219450"/>
            <a:ext cx="39814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72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18 appears in both</a:t>
            </a:r>
            <a:r>
              <a:t>
shared reporting ≠ validation</a:t>
            </a:r>
          </a:p>
        </p:txBody>
      </p:sp>
      <p:sp>
        <p:nvSpPr>
          <p:cNvPr id="6" name="anchor-note-3">
            <a:extLst xmlns:a="http://schemas.openxmlformats.org/drawingml/2006/main">
              <a:ext uri="{FF2B5EF4-FFF2-40B4-BE49-F238E27FC236}">
                <a16:creationId xmlns:a16="http://schemas.microsoft.com/office/drawing/2014/main" id="{9102050F-C5EC-46F6-901C-42373D77A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33875"/>
            <a:ext cx="4552950" cy="10477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7" name="anchor-copy-3">
            <a:extLst xmlns:a="http://schemas.openxmlformats.org/drawingml/2006/main">
              <a:ext uri="{FF2B5EF4-FFF2-40B4-BE49-F238E27FC236}">
                <a16:creationId xmlns:a16="http://schemas.microsoft.com/office/drawing/2014/main" id="{EF33F552-1CEC-4B23-9D18-6A1BC8E4FB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4552950"/>
            <a:ext cx="3981450" cy="666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9098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No confidence interval</a:t>
            </a:r>
            <a:r>
              <a:t>
no unmarked-dose accuracy study located</a:t>
            </a:r>
          </a:p>
        </p:txBody>
      </p:sp>
      <p:sp>
        <p:nvSpPr>
          <p:cNvPr id="8" name="source-5">
            <a:extLst xmlns:a="http://schemas.openxmlformats.org/drawingml/2006/main">
              <a:ext uri="{FF2B5EF4-FFF2-40B4-BE49-F238E27FC236}">
                <a16:creationId xmlns:a16="http://schemas.microsoft.com/office/drawing/2014/main" id="{95DC70E6-2273-423C-9DCC-D251FC1022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BC Diabetes; Whitley et al., Clinical Diabetes/ADA. Manufacturer confirms neither scale.</a:t>
            </a:r>
          </a:p>
        </p:txBody>
      </p:sp>
      <p:sp>
        <p:nvSpPr>
          <p:cNvPr id="9" name="page-5">
            <a:extLst xmlns:a="http://schemas.openxmlformats.org/drawingml/2006/main">
              <a:ext uri="{FF2B5EF4-FFF2-40B4-BE49-F238E27FC236}">
                <a16:creationId xmlns:a16="http://schemas.microsoft.com/office/drawing/2014/main" id="{F7A2CB8D-DA52-4210-A327-BABCE28EA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5</a:t>
            </a:r>
          </a:p>
        </p:txBody>
      </p:sp>
      <p:graphicFrame>
        <p:nvGraphicFramePr>
          <p:cNvPr id="20" name="Chart"/>
          <p:cNvGraphicFramePr/>
          <p:nvPr/>
        </p:nvGraphicFramePr>
        <p:xfrm>
          <a:off xmlns:a="http://schemas.openxmlformats.org/drawingml/2006/main" x="400050" y="1381125"/>
          <a:ext xmlns:a="http://schemas.openxmlformats.org/drawingml/2006/main" cx="6286500" cy="4572000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479a4407a49c4ad1"/>
          </a:graphicData>
        </a:graphic>
      </p:graphicFrame>
    </p:spTree>
    <p:extLst>
      <p:ext uri="{BB962C8B-B14F-4D97-AF65-F5344CB8AC3E}">
        <p14:creationId xmlns:p14="http://schemas.microsoft.com/office/powerpoint/2010/main" val="117584991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6">
            <a:extLst xmlns:a="http://schemas.openxmlformats.org/drawingml/2006/main">
              <a:ext uri="{FF2B5EF4-FFF2-40B4-BE49-F238E27FC236}">
                <a16:creationId xmlns:a16="http://schemas.microsoft.com/office/drawing/2014/main" id="{2A5B077B-42F8-430E-9282-BE0F0338BB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Choosing a source changes the implied dose</a:t>
            </a:r>
          </a:p>
        </p:txBody>
      </p:sp>
      <p:sp>
        <p:nvSpPr>
          <p:cNvPr id="2" name="math-formula">
            <a:extLst xmlns:a="http://schemas.openxmlformats.org/drawingml/2006/main">
              <a:ext uri="{FF2B5EF4-FFF2-40B4-BE49-F238E27FC236}">
                <a16:creationId xmlns:a16="http://schemas.microsoft.com/office/drawing/2014/main" id="{BF623C8E-7068-49C8-8EC9-CB8AEC19F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28700"/>
            <a:ext cx="1139190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7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Linear sensitivity model only: implied dose = clicks ÷ source full-scale clicks × 1 mg</a:t>
            </a:r>
          </a:p>
        </p:txBody>
      </p:sp>
      <p:sp>
        <p:nvSpPr>
          <p:cNvPr id="3" name="math-rounding">
            <a:extLst xmlns:a="http://schemas.openxmlformats.org/drawingml/2006/main">
              <a:ext uri="{FF2B5EF4-FFF2-40B4-BE49-F238E27FC236}">
                <a16:creationId xmlns:a16="http://schemas.microsoft.com/office/drawing/2014/main" id="{515D17E4-7D83-405D-90D0-70D462933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552950"/>
            <a:ext cx="113919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20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0.25 × 74 = 18.5 clicks. Nearest-integer rounding would add up to ±0.5 click; ADA prints 18 without stating a rounding rule.</a:t>
            </a:r>
          </a:p>
        </p:txBody>
      </p:sp>
      <p:sp>
        <p:nvSpPr>
          <p:cNvPr id="4" name="sensitivity-1">
            <a:extLst xmlns:a="http://schemas.openxmlformats.org/drawingml/2006/main">
              <a:ext uri="{FF2B5EF4-FFF2-40B4-BE49-F238E27FC236}">
                <a16:creationId xmlns:a16="http://schemas.microsoft.com/office/drawing/2014/main" id="{ABEC1E60-D8B8-479A-9309-DE8734A81F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953000"/>
            <a:ext cx="3562350" cy="971550"/>
          </a:xfrm>
          <a:prstGeom xmlns:a="http://schemas.openxmlformats.org/drawingml/2006/main" prst="roundRect">
            <a:avLst>
              <a:gd name="adj" fmla="val 7843"/>
            </a:avLst>
          </a:prstGeom>
          <a:solidFill xmlns:a="http://schemas.openxmlformats.org/drawingml/2006/main">
            <a:srgbClr val="D0EDFA"/>
          </a:solidFill>
          <a:ln xmlns:a="http://schemas.openxmlformats.org/drawingml/2006/main" w="0">
            <a:solidFill>
              <a:srgbClr val="D0EDFA"/>
            </a:solidFill>
            <a:prstDash val="solid"/>
          </a:ln>
        </p:spPr>
      </p:sp>
      <p:sp>
        <p:nvSpPr>
          <p:cNvPr id="5" name="sensitivity-2">
            <a:extLst xmlns:a="http://schemas.openxmlformats.org/drawingml/2006/main">
              <a:ext uri="{FF2B5EF4-FFF2-40B4-BE49-F238E27FC236}">
                <a16:creationId xmlns:a16="http://schemas.microsoft.com/office/drawing/2014/main" id="{483628A8-F835-4BE4-9B59-D055E5602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4953000"/>
            <a:ext cx="3562350" cy="971550"/>
          </a:xfrm>
          <a:prstGeom xmlns:a="http://schemas.openxmlformats.org/drawingml/2006/main" prst="roundRect">
            <a:avLst>
              <a:gd name="adj" fmla="val 7843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6" name="sensitivity-3">
            <a:extLst xmlns:a="http://schemas.openxmlformats.org/drawingml/2006/main">
              <a:ext uri="{FF2B5EF4-FFF2-40B4-BE49-F238E27FC236}">
                <a16:creationId xmlns:a16="http://schemas.microsoft.com/office/drawing/2014/main" id="{D939A2A0-9B9C-4347-AE36-5D1E87047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4953000"/>
            <a:ext cx="3562350" cy="971550"/>
          </a:xfrm>
          <a:prstGeom xmlns:a="http://schemas.openxmlformats.org/drawingml/2006/main" prst="roundRect">
            <a:avLst>
              <a:gd name="adj" fmla="val 7843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7" name="sensitivity-copy-1">
            <a:extLst xmlns:a="http://schemas.openxmlformats.org/drawingml/2006/main">
              <a:ext uri="{FF2B5EF4-FFF2-40B4-BE49-F238E27FC236}">
                <a16:creationId xmlns:a16="http://schemas.microsoft.com/office/drawing/2014/main" id="{1DD72BE1-5C10-4930-9DAC-CC867D7DB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143500"/>
            <a:ext cx="299085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0.25 mg target
1 click ≈ 5.4–5.6%</a:t>
            </a:r>
          </a:p>
        </p:txBody>
      </p:sp>
      <p:sp>
        <p:nvSpPr>
          <p:cNvPr id="8" name="sensitivity-copy-2">
            <a:extLst xmlns:a="http://schemas.openxmlformats.org/drawingml/2006/main">
              <a:ext uri="{FF2B5EF4-FFF2-40B4-BE49-F238E27FC236}">
                <a16:creationId xmlns:a16="http://schemas.microsoft.com/office/drawing/2014/main" id="{F96F2D03-6172-4059-9BBC-A9F6811FD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5143500"/>
            <a:ext cx="299085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0.5 mg target
1 click ≈ 2.7–2.8%</a:t>
            </a:r>
          </a:p>
        </p:txBody>
      </p:sp>
      <p:sp>
        <p:nvSpPr>
          <p:cNvPr id="9" name="sensitivity-copy-3">
            <a:extLst xmlns:a="http://schemas.openxmlformats.org/drawingml/2006/main">
              <a:ext uri="{FF2B5EF4-FFF2-40B4-BE49-F238E27FC236}">
                <a16:creationId xmlns:a16="http://schemas.microsoft.com/office/drawing/2014/main" id="{BDD489D2-86D0-4BAC-90FB-6379E8514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5143500"/>
            <a:ext cx="299085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6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 mg target
1 click ≈ 1.35–1.39%</a:t>
            </a:r>
          </a:p>
        </p:txBody>
      </p:sp>
      <p:sp>
        <p:nvSpPr>
          <p:cNvPr id="10" name="source-6">
            <a:extLst xmlns:a="http://schemas.openxmlformats.org/drawingml/2006/main">
              <a:ext uri="{FF2B5EF4-FFF2-40B4-BE49-F238E27FC236}">
                <a16:creationId xmlns:a16="http://schemas.microsoft.com/office/drawing/2014/main" id="{7B7F045A-0198-4E69-AE35-E51E9AEAC7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Independent arithmetic from the published 72- and 74-click anchors. This is sensitivity analysis, not measured delivery.</a:t>
            </a:r>
          </a:p>
        </p:txBody>
      </p:sp>
      <p:sp>
        <p:nvSpPr>
          <p:cNvPr id="11" name="page-6">
            <a:extLst xmlns:a="http://schemas.openxmlformats.org/drawingml/2006/main">
              <a:ext uri="{FF2B5EF4-FFF2-40B4-BE49-F238E27FC236}">
                <a16:creationId xmlns:a16="http://schemas.microsoft.com/office/drawing/2014/main" id="{3BD03B4B-40A2-42C6-98B5-82388A91D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6</a:t>
            </a:r>
          </a:p>
        </p:txBody>
      </p:sp>
      <p:graphicFrame>
        <p:nvGraphicFramePr>
          <p:cNvPr id="24" name=""/>
          <p:cNvGraphicFramePr/>
          <p:nvPr/>
        </p:nvGraphicFramePr>
        <p:xfrm>
          <a:off xmlns:a="http://schemas.openxmlformats.org/drawingml/2006/main" x="400050" y="1619250"/>
          <a:ext xmlns:a="http://schemas.openxmlformats.org/drawingml/2006/main" cx="11391900" cy="2781300"/>
        </p:xfrm>
        <a:graphic xmlns:a="http://schemas.openxmlformats.org/drawingml/2006/main">
          <a:graphicData uri="http://schemas.openxmlformats.org/drawingml/2006/table">
            <a:tbl>
              <a:tblPr firstRow="1" firstCol="1" bandRow="1"/>
              <a:tblGrid>
                <a:gridCol w="2476500"/>
                <a:gridCol w="4457700"/>
                <a:gridCol w="4457700"/>
              </a:tblGrid>
              <a:tr h="463550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Counted clicks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Implied on 72-click scale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Implied on 74-click scale</a:t>
                      </a:r>
                    </a:p>
                  </a:txBody>
                  <a:tcPr marL="91440" marR="91440" marT="45720" marB="45720">
                    <a:solidFill>
                      <a:srgbClr val="000000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18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0.250 mg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0.243 mg</a:t>
                      </a:r>
                    </a:p>
                  </a:txBody>
                  <a:tcPr marL="91440" marR="91440" marT="45720" marB="45720">
                    <a:solidFill>
                      <a:srgbClr val="D0EDFA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36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0.500 mg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0.486 mg</a:t>
                      </a:r>
                    </a:p>
                  </a:txBody>
                  <a:tcPr marL="91440" marR="91440" marT="45720" marB="45720"/>
                </a:tc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37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0.514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0.500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72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1.000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0.973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74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1.028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650">
                          <a:solidFill>
                            <a:srgbClr val="000000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1.000 mg</a:t>
                      </a:r>
                    </a:p>
                  </a:txBody>
                  <a:tcPr marL="91440" marR="91440" marT="45720" marB="45720">
                    <a:solidFill>
                      <a:srgbClr val="FFF1D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047189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7">
            <a:extLst xmlns:a="http://schemas.openxmlformats.org/drawingml/2006/main">
              <a:ext uri="{FF2B5EF4-FFF2-40B4-BE49-F238E27FC236}">
                <a16:creationId xmlns:a16="http://schemas.microsoft.com/office/drawing/2014/main" id="{B82FB057-7774-48F8-9A03-EA2BF72DF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Publish competing claims—not one “range”</a:t>
            </a:r>
          </a:p>
        </p:txBody>
      </p:sp>
      <p:sp>
        <p:nvSpPr>
          <p:cNvPr id="2" name="claims-dek">
            <a:extLst xmlns:a="http://schemas.openxmlformats.org/drawingml/2006/main">
              <a:ext uri="{FF2B5EF4-FFF2-40B4-BE49-F238E27FC236}">
                <a16:creationId xmlns:a16="http://schemas.microsoft.com/office/drawing/2014/main" id="{366A040D-B01B-4741-8AC7-6D24113982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104775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Approximate • off-label • Ozempic 4 mg/3 mL, 1-mg-dose configuration</a:t>
            </a:r>
          </a:p>
        </p:txBody>
      </p:sp>
      <p:sp>
        <p:nvSpPr>
          <p:cNvPr id="3" name="claim-box-1">
            <a:extLst xmlns:a="http://schemas.openxmlformats.org/drawingml/2006/main">
              <a:ext uri="{FF2B5EF4-FFF2-40B4-BE49-F238E27FC236}">
                <a16:creationId xmlns:a16="http://schemas.microsoft.com/office/drawing/2014/main" id="{826F6FAD-16EF-4A7A-9BCA-9E5515841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047875"/>
            <a:ext cx="3562350" cy="29527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D0EDFA"/>
          </a:solidFill>
          <a:ln xmlns:a="http://schemas.openxmlformats.org/drawingml/2006/main" w="0">
            <a:solidFill>
              <a:srgbClr val="D0EDFA"/>
            </a:solidFill>
            <a:prstDash val="solid"/>
          </a:ln>
        </p:spPr>
      </p:sp>
      <p:sp>
        <p:nvSpPr>
          <p:cNvPr id="4" name="claim-box-2">
            <a:extLst xmlns:a="http://schemas.openxmlformats.org/drawingml/2006/main">
              <a:ext uri="{FF2B5EF4-FFF2-40B4-BE49-F238E27FC236}">
                <a16:creationId xmlns:a16="http://schemas.microsoft.com/office/drawing/2014/main" id="{BE4604EB-9C12-4392-83AE-C3991992A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2047875"/>
            <a:ext cx="3562350" cy="29527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5" name="claim-box-3">
            <a:extLst xmlns:a="http://schemas.openxmlformats.org/drawingml/2006/main">
              <a:ext uri="{FF2B5EF4-FFF2-40B4-BE49-F238E27FC236}">
                <a16:creationId xmlns:a16="http://schemas.microsoft.com/office/drawing/2014/main" id="{56EB02C6-2C9E-42F0-90A1-2F53BE3AC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047875"/>
            <a:ext cx="3562350" cy="29527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6" name="claim-dose-1">
            <a:extLst xmlns:a="http://schemas.openxmlformats.org/drawingml/2006/main">
              <a:ext uri="{FF2B5EF4-FFF2-40B4-BE49-F238E27FC236}">
                <a16:creationId xmlns:a16="http://schemas.microsoft.com/office/drawing/2014/main" id="{6F3F0E7F-0508-4DEA-B699-2345D0DCF8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381250"/>
            <a:ext cx="29908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0.25 mg claim</a:t>
            </a:r>
          </a:p>
        </p:txBody>
      </p:sp>
      <p:sp>
        <p:nvSpPr>
          <p:cNvPr id="7" name="claim-stat-1">
            <a:extLst xmlns:a="http://schemas.openxmlformats.org/drawingml/2006/main">
              <a:ext uri="{FF2B5EF4-FFF2-40B4-BE49-F238E27FC236}">
                <a16:creationId xmlns:a16="http://schemas.microsoft.com/office/drawing/2014/main" id="{69B4C103-78E1-42E9-A311-EE2383063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000375"/>
            <a:ext cx="299085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5833"/>
          </a:bodyPr>
          <a:lstStyle xmlns:a="http://schemas.openxmlformats.org/drawingml/2006/main"/>
          <a:p xmlns:a="http://schemas.openxmlformats.org/drawingml/2006/main">
            <a:pPr algn="ctr">
              <a:buNone/>
              <a:defRPr sz="600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18</a:t>
            </a:r>
          </a:p>
        </p:txBody>
      </p:sp>
      <p:sp>
        <p:nvSpPr>
          <p:cNvPr id="8" name="claim-note-1">
            <a:extLst xmlns:a="http://schemas.openxmlformats.org/drawingml/2006/main">
              <a:ext uri="{FF2B5EF4-FFF2-40B4-BE49-F238E27FC236}">
                <a16:creationId xmlns:a16="http://schemas.microsoft.com/office/drawing/2014/main" id="{111DF791-EC5D-46AA-96F2-812E9EDF42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95750"/>
            <a:ext cx="29908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both sources report this count</a:t>
            </a:r>
          </a:p>
        </p:txBody>
      </p:sp>
      <p:sp>
        <p:nvSpPr>
          <p:cNvPr id="9" name="claim-dose-2">
            <a:extLst xmlns:a="http://schemas.openxmlformats.org/drawingml/2006/main">
              <a:ext uri="{FF2B5EF4-FFF2-40B4-BE49-F238E27FC236}">
                <a16:creationId xmlns:a16="http://schemas.microsoft.com/office/drawing/2014/main" id="{CE827A0C-AE84-4A30-B0A0-1616A34DD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2381250"/>
            <a:ext cx="29908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0.5 mg claim</a:t>
            </a:r>
          </a:p>
        </p:txBody>
      </p:sp>
      <p:sp>
        <p:nvSpPr>
          <p:cNvPr id="10" name="claim-stat-2">
            <a:extLst xmlns:a="http://schemas.openxmlformats.org/drawingml/2006/main">
              <a:ext uri="{FF2B5EF4-FFF2-40B4-BE49-F238E27FC236}">
                <a16:creationId xmlns:a16="http://schemas.microsoft.com/office/drawing/2014/main" id="{FF47A57E-685B-4D28-9748-768054170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3000375"/>
            <a:ext cx="299085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49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36 | 37</a:t>
            </a:r>
          </a:p>
        </p:txBody>
      </p:sp>
      <p:sp>
        <p:nvSpPr>
          <p:cNvPr id="11" name="claim-note-2">
            <a:extLst xmlns:a="http://schemas.openxmlformats.org/drawingml/2006/main">
              <a:ext uri="{FF2B5EF4-FFF2-40B4-BE49-F238E27FC236}">
                <a16:creationId xmlns:a16="http://schemas.microsoft.com/office/drawing/2014/main" id="{2385BDEF-418B-4CB3-B379-A52A9C27D1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095750"/>
            <a:ext cx="29908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7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BC | ADA</a:t>
            </a:r>
          </a:p>
        </p:txBody>
      </p:sp>
      <p:sp>
        <p:nvSpPr>
          <p:cNvPr id="12" name="claim-dose-3">
            <a:extLst xmlns:a="http://schemas.openxmlformats.org/drawingml/2006/main">
              <a:ext uri="{FF2B5EF4-FFF2-40B4-BE49-F238E27FC236}">
                <a16:creationId xmlns:a16="http://schemas.microsoft.com/office/drawing/2014/main" id="{EB550EF2-D7E1-464B-BAF0-89589C886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381250"/>
            <a:ext cx="2990850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 mg claim</a:t>
            </a:r>
          </a:p>
        </p:txBody>
      </p:sp>
      <p:sp>
        <p:nvSpPr>
          <p:cNvPr id="13" name="claim-stat-3">
            <a:extLst xmlns:a="http://schemas.openxmlformats.org/drawingml/2006/main">
              <a:ext uri="{FF2B5EF4-FFF2-40B4-BE49-F238E27FC236}">
                <a16:creationId xmlns:a16="http://schemas.microsoft.com/office/drawing/2014/main" id="{445B9932-48A9-4F9E-9437-9FD679C40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000375"/>
            <a:ext cx="299085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49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72 | 74</a:t>
            </a:r>
          </a:p>
        </p:txBody>
      </p:sp>
      <p:sp>
        <p:nvSpPr>
          <p:cNvPr id="14" name="claim-note-3">
            <a:extLst xmlns:a="http://schemas.openxmlformats.org/drawingml/2006/main">
              <a:ext uri="{FF2B5EF4-FFF2-40B4-BE49-F238E27FC236}">
                <a16:creationId xmlns:a16="http://schemas.microsoft.com/office/drawing/2014/main" id="{CA1A6AD1-A193-468D-9C36-293799C3E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095750"/>
            <a:ext cx="29908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7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BC | ADA</a:t>
            </a:r>
          </a:p>
        </p:txBody>
      </p:sp>
      <p:sp>
        <p:nvSpPr>
          <p:cNvPr id="15" name="claims-warning">
            <a:extLst xmlns:a="http://schemas.openxmlformats.org/drawingml/2006/main">
              <a:ext uri="{FF2B5EF4-FFF2-40B4-BE49-F238E27FC236}">
                <a16:creationId xmlns:a16="http://schemas.microsoft.com/office/drawing/2014/main" id="{A8871583-FC73-4592-9F74-C040EA064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381625"/>
            <a:ext cx="11391900" cy="4286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Novo Nordisk validates none of these click conversions or an exact dose/volume per audible click.</a:t>
            </a:r>
          </a:p>
        </p:txBody>
      </p:sp>
      <p:sp>
        <p:nvSpPr>
          <p:cNvPr id="16" name="source-7">
            <a:extLst xmlns:a="http://schemas.openxmlformats.org/drawingml/2006/main">
              <a:ext uri="{FF2B5EF4-FFF2-40B4-BE49-F238E27FC236}">
                <a16:creationId xmlns:a16="http://schemas.microsoft.com/office/drawing/2014/main" id="{946D3D43-210B-4A45-8C78-4D791398C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BC Diabetes; BC Children’s; Clinical Diabetes/ADA; Novo Nordisk Medical Information.</a:t>
            </a:r>
          </a:p>
        </p:txBody>
      </p:sp>
      <p:sp>
        <p:nvSpPr>
          <p:cNvPr id="17" name="page-7">
            <a:extLst xmlns:a="http://schemas.openxmlformats.org/drawingml/2006/main">
              <a:ext uri="{FF2B5EF4-FFF2-40B4-BE49-F238E27FC236}">
                <a16:creationId xmlns:a16="http://schemas.microsoft.com/office/drawing/2014/main" id="{4D4DFF47-F2EE-4C0E-A363-FCC40CEB1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54489510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8">
            <a:extLst xmlns:a="http://schemas.openxmlformats.org/drawingml/2006/main">
              <a:ext uri="{FF2B5EF4-FFF2-40B4-BE49-F238E27FC236}">
                <a16:creationId xmlns:a16="http://schemas.microsoft.com/office/drawing/2014/main" id="{4D05F110-D71A-4ECB-9DC3-E2A0A810D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0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Printed values are rounded—and clicks are not a unit of mass</a:t>
            </a:r>
          </a:p>
        </p:txBody>
      </p:sp>
      <p:sp>
        <p:nvSpPr>
          <p:cNvPr id="2" name="rounding-left">
            <a:extLst xmlns:a="http://schemas.openxmlformats.org/drawingml/2006/main">
              <a:ext uri="{FF2B5EF4-FFF2-40B4-BE49-F238E27FC236}">
                <a16:creationId xmlns:a16="http://schemas.microsoft.com/office/drawing/2014/main" id="{E067BC4F-D0CD-4A84-AFF7-7A3F1CE614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571625"/>
            <a:ext cx="5476875" cy="3905250"/>
          </a:xfrm>
          <a:prstGeom xmlns:a="http://schemas.openxmlformats.org/drawingml/2006/main" prst="roundRect">
            <a:avLst>
              <a:gd name="adj" fmla="val 1951"/>
            </a:avLst>
          </a:prstGeom>
          <a:solidFill xmlns:a="http://schemas.openxmlformats.org/drawingml/2006/main">
            <a:srgbClr val="F5F5F5"/>
          </a:solidFill>
          <a:ln xmlns:a="http://schemas.openxmlformats.org/drawingml/2006/main" w="0">
            <a:solidFill>
              <a:srgbClr val="F5F5F5"/>
            </a:solidFill>
            <a:prstDash val="solid"/>
          </a:ln>
        </p:spPr>
      </p:sp>
      <p:sp>
        <p:nvSpPr>
          <p:cNvPr id="3" name="rounding-left-head">
            <a:extLst xmlns:a="http://schemas.openxmlformats.org/drawingml/2006/main">
              <a:ext uri="{FF2B5EF4-FFF2-40B4-BE49-F238E27FC236}">
                <a16:creationId xmlns:a16="http://schemas.microsoft.com/office/drawing/2014/main" id="{B29D33B9-7247-4C7E-A753-4AC243D10E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885950"/>
            <a:ext cx="4829175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What the printed numbers do</a:t>
            </a:r>
          </a:p>
        </p:txBody>
      </p:sp>
      <p:sp>
        <p:nvSpPr>
          <p:cNvPr id="4" name="rounding-eq1">
            <a:extLst xmlns:a="http://schemas.openxmlformats.org/drawingml/2006/main">
              <a:ext uri="{FF2B5EF4-FFF2-40B4-BE49-F238E27FC236}">
                <a16:creationId xmlns:a16="http://schemas.microsoft.com/office/drawing/2014/main" id="{51D6DDEA-4252-425F-A63D-B3F5E75C74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571750"/>
            <a:ext cx="2571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4 mg ÷ 3 mL</a:t>
            </a:r>
          </a:p>
        </p:txBody>
      </p:sp>
      <p:sp>
        <p:nvSpPr>
          <p:cNvPr id="5" name="rounding-val1">
            <a:extLst xmlns:a="http://schemas.openxmlformats.org/drawingml/2006/main">
              <a:ext uri="{FF2B5EF4-FFF2-40B4-BE49-F238E27FC236}">
                <a16:creationId xmlns:a16="http://schemas.microsoft.com/office/drawing/2014/main" id="{653C93DD-7B7A-4B2F-ADDB-5D9D85C25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571750"/>
            <a:ext cx="23812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= 1.3333 mg/mL</a:t>
            </a:r>
          </a:p>
        </p:txBody>
      </p:sp>
      <p:sp>
        <p:nvSpPr>
          <p:cNvPr id="6" name="rounding-eq2">
            <a:extLst xmlns:a="http://schemas.openxmlformats.org/drawingml/2006/main">
              <a:ext uri="{FF2B5EF4-FFF2-40B4-BE49-F238E27FC236}">
                <a16:creationId xmlns:a16="http://schemas.microsoft.com/office/drawing/2014/main" id="{043DF8C3-5ADB-4689-AA11-68CB532A20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143250"/>
            <a:ext cx="2571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label prints</a:t>
            </a:r>
          </a:p>
        </p:txBody>
      </p:sp>
      <p:sp>
        <p:nvSpPr>
          <p:cNvPr id="7" name="rounding-val2">
            <a:extLst xmlns:a="http://schemas.openxmlformats.org/drawingml/2006/main">
              <a:ext uri="{FF2B5EF4-FFF2-40B4-BE49-F238E27FC236}">
                <a16:creationId xmlns:a16="http://schemas.microsoft.com/office/drawing/2014/main" id="{D3F3F032-59B1-4247-9A49-6B69BE7C4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143250"/>
            <a:ext cx="23812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1.34 mg/mL</a:t>
            </a:r>
          </a:p>
        </p:txBody>
      </p:sp>
      <p:sp>
        <p:nvSpPr>
          <p:cNvPr id="8" name="rounding-eq3">
            <a:extLst xmlns:a="http://schemas.openxmlformats.org/drawingml/2006/main">
              <a:ext uri="{FF2B5EF4-FFF2-40B4-BE49-F238E27FC236}">
                <a16:creationId xmlns:a16="http://schemas.microsoft.com/office/drawing/2014/main" id="{787BDBBD-FBD5-4D32-B0D5-049841EA1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714750"/>
            <a:ext cx="2571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1.34 × 3 mL</a:t>
            </a:r>
          </a:p>
        </p:txBody>
      </p:sp>
      <p:sp>
        <p:nvSpPr>
          <p:cNvPr id="9" name="rounding-val3">
            <a:extLst xmlns:a="http://schemas.openxmlformats.org/drawingml/2006/main">
              <a:ext uri="{FF2B5EF4-FFF2-40B4-BE49-F238E27FC236}">
                <a16:creationId xmlns:a16="http://schemas.microsoft.com/office/drawing/2014/main" id="{0C2D9BCC-9C18-481A-AC83-878B5255A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714750"/>
            <a:ext cx="23812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= 4.02 mg</a:t>
            </a:r>
          </a:p>
        </p:txBody>
      </p:sp>
      <p:sp>
        <p:nvSpPr>
          <p:cNvPr id="10" name="rounding-eq4">
            <a:extLst xmlns:a="http://schemas.openxmlformats.org/drawingml/2006/main">
              <a:ext uri="{FF2B5EF4-FFF2-40B4-BE49-F238E27FC236}">
                <a16:creationId xmlns:a16="http://schemas.microsoft.com/office/drawing/2014/main" id="{2308AF91-3450-44AC-82B5-B601AAABAC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86250"/>
            <a:ext cx="25717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1.34 × 0.74 mL</a:t>
            </a:r>
          </a:p>
        </p:txBody>
      </p:sp>
      <p:sp>
        <p:nvSpPr>
          <p:cNvPr id="11" name="rounding-val4">
            <a:extLst xmlns:a="http://schemas.openxmlformats.org/drawingml/2006/main">
              <a:ext uri="{FF2B5EF4-FFF2-40B4-BE49-F238E27FC236}">
                <a16:creationId xmlns:a16="http://schemas.microsoft.com/office/drawing/2014/main" id="{17EB0AB5-5301-4814-AC1A-23859A912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286250"/>
            <a:ext cx="238125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= 0.9916 mg</a:t>
            </a:r>
          </a:p>
        </p:txBody>
      </p:sp>
      <p:sp>
        <p:nvSpPr>
          <p:cNvPr id="12" name="rounding-left-note">
            <a:extLst xmlns:a="http://schemas.openxmlformats.org/drawingml/2006/main">
              <a:ext uri="{FF2B5EF4-FFF2-40B4-BE49-F238E27FC236}">
                <a16:creationId xmlns:a16="http://schemas.microsoft.com/office/drawing/2014/main" id="{CD593880-006A-4E59-A623-49DD6C1C3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53000"/>
            <a:ext cx="4829175" cy="323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75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Rounding ≠ overfill evidence</a:t>
            </a:r>
          </a:p>
        </p:txBody>
      </p:sp>
      <p:sp>
        <p:nvSpPr>
          <p:cNvPr id="13" name="rounding-right">
            <a:extLst xmlns:a="http://schemas.openxmlformats.org/drawingml/2006/main">
              <a:ext uri="{FF2B5EF4-FFF2-40B4-BE49-F238E27FC236}">
                <a16:creationId xmlns:a16="http://schemas.microsoft.com/office/drawing/2014/main" id="{9CB6317C-6D94-4585-947F-23C66F832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34125" y="1571625"/>
            <a:ext cx="5457825" cy="3905250"/>
          </a:xfrm>
          <a:prstGeom xmlns:a="http://schemas.openxmlformats.org/drawingml/2006/main" prst="roundRect">
            <a:avLst>
              <a:gd name="adj" fmla="val 1951"/>
            </a:avLst>
          </a:prstGeom>
          <a:solidFill xmlns:a="http://schemas.openxmlformats.org/drawingml/2006/main">
            <a:srgbClr val="D0EDFA"/>
          </a:solidFill>
          <a:ln xmlns:a="http://schemas.openxmlformats.org/drawingml/2006/main" w="0">
            <a:solidFill>
              <a:srgbClr val="D0EDFA"/>
            </a:solidFill>
            <a:prstDash val="solid"/>
          </a:ln>
        </p:spPr>
      </p:sp>
      <p:sp>
        <p:nvSpPr>
          <p:cNvPr id="14" name="rounding-right-head">
            <a:extLst xmlns:a="http://schemas.openxmlformats.org/drawingml/2006/main">
              <a:ext uri="{FF2B5EF4-FFF2-40B4-BE49-F238E27FC236}">
                <a16:creationId xmlns:a16="http://schemas.microsoft.com/office/drawing/2014/main" id="{C0F36D56-B006-40CC-8D0F-8F795C5804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1885950"/>
            <a:ext cx="4810125" cy="361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Three different units</a:t>
            </a:r>
          </a:p>
        </p:txBody>
      </p:sp>
      <p:sp>
        <p:nvSpPr>
          <p:cNvPr id="15" name="unit-mg">
            <a:extLst xmlns:a="http://schemas.openxmlformats.org/drawingml/2006/main">
              <a:ext uri="{FF2B5EF4-FFF2-40B4-BE49-F238E27FC236}">
                <a16:creationId xmlns:a16="http://schemas.microsoft.com/office/drawing/2014/main" id="{3949E008-2202-4905-ADED-C2C4B3C11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2571750"/>
            <a:ext cx="952500" cy="523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15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mg</a:t>
            </a:r>
          </a:p>
        </p:txBody>
      </p:sp>
      <p:sp>
        <p:nvSpPr>
          <p:cNvPr id="16" name="unit-mg-body">
            <a:extLst xmlns:a="http://schemas.openxmlformats.org/drawingml/2006/main">
              <a:ext uri="{FF2B5EF4-FFF2-40B4-BE49-F238E27FC236}">
                <a16:creationId xmlns:a16="http://schemas.microsoft.com/office/drawing/2014/main" id="{080DF319-FABC-41D6-93E3-3344F671D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62875" y="2657475"/>
            <a:ext cx="32385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drug mass</a:t>
            </a:r>
          </a:p>
        </p:txBody>
      </p:sp>
      <p:sp>
        <p:nvSpPr>
          <p:cNvPr id="17" name="unit-ml">
            <a:extLst xmlns:a="http://schemas.openxmlformats.org/drawingml/2006/main">
              <a:ext uri="{FF2B5EF4-FFF2-40B4-BE49-F238E27FC236}">
                <a16:creationId xmlns:a16="http://schemas.microsoft.com/office/drawing/2014/main" id="{7971E325-2F61-412D-BECC-E104E6B2D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3381375"/>
            <a:ext cx="952500" cy="523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15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mL</a:t>
            </a:r>
          </a:p>
        </p:txBody>
      </p:sp>
      <p:sp>
        <p:nvSpPr>
          <p:cNvPr id="18" name="unit-ml-body">
            <a:extLst xmlns:a="http://schemas.openxmlformats.org/drawingml/2006/main">
              <a:ext uri="{FF2B5EF4-FFF2-40B4-BE49-F238E27FC236}">
                <a16:creationId xmlns:a16="http://schemas.microsoft.com/office/drawing/2014/main" id="{9038C5E9-77D5-492C-9F5B-627715A8C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62875" y="3467100"/>
            <a:ext cx="323850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solution volume</a:t>
            </a:r>
          </a:p>
        </p:txBody>
      </p:sp>
      <p:sp>
        <p:nvSpPr>
          <p:cNvPr id="19" name="unit-click">
            <a:extLst xmlns:a="http://schemas.openxmlformats.org/drawingml/2006/main">
              <a:ext uri="{FF2B5EF4-FFF2-40B4-BE49-F238E27FC236}">
                <a16:creationId xmlns:a16="http://schemas.microsoft.com/office/drawing/2014/main" id="{0453ACB9-4FAC-4F2E-BEC4-F9D05DAF72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4191000"/>
            <a:ext cx="1333500" cy="523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15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click</a:t>
            </a:r>
          </a:p>
        </p:txBody>
      </p:sp>
      <p:sp>
        <p:nvSpPr>
          <p:cNvPr id="20" name="unit-click-body">
            <a:extLst xmlns:a="http://schemas.openxmlformats.org/drawingml/2006/main">
              <a:ext uri="{FF2B5EF4-FFF2-40B4-BE49-F238E27FC236}">
                <a16:creationId xmlns:a16="http://schemas.microsoft.com/office/drawing/2014/main" id="{BE2EC53E-0EA8-4B96-974D-BA07B0E76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43875" y="4276725"/>
            <a:ext cx="31432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audible / mechanical event</a:t>
            </a:r>
          </a:p>
        </p:txBody>
      </p:sp>
      <p:sp>
        <p:nvSpPr>
          <p:cNvPr id="21" name="rounding-right-note">
            <a:extLst xmlns:a="http://schemas.openxmlformats.org/drawingml/2006/main">
              <a:ext uri="{FF2B5EF4-FFF2-40B4-BE49-F238E27FC236}">
                <a16:creationId xmlns:a16="http://schemas.microsoft.com/office/drawing/2014/main" id="{B08F3B39-23B2-4716-A9CA-7873054EE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57975" y="4857750"/>
            <a:ext cx="4810125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5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Assuming 0.01 mL/click with the rounded label gives 74.63 clicks per 1 mg—not exactly 72, 74, or 75.</a:t>
            </a:r>
          </a:p>
        </p:txBody>
      </p:sp>
      <p:sp>
        <p:nvSpPr>
          <p:cNvPr id="22" name="source-8">
            <a:extLst xmlns:a="http://schemas.openxmlformats.org/drawingml/2006/main">
              <a:ext uri="{FF2B5EF4-FFF2-40B4-BE49-F238E27FC236}">
                <a16:creationId xmlns:a16="http://schemas.microsoft.com/office/drawing/2014/main" id="{AAF22E3F-A5F1-43C3-B60C-29A4DAE18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Sources: FDA label; EMA product information; Novo Nordisk Medical Information. Calculations independently recomputed.</a:t>
            </a:r>
          </a:p>
        </p:txBody>
      </p:sp>
      <p:sp>
        <p:nvSpPr>
          <p:cNvPr id="23" name="page-8">
            <a:extLst xmlns:a="http://schemas.openxmlformats.org/drawingml/2006/main">
              <a:ext uri="{FF2B5EF4-FFF2-40B4-BE49-F238E27FC236}">
                <a16:creationId xmlns:a16="http://schemas.microsoft.com/office/drawing/2014/main" id="{03451EEF-42FA-4891-BEA7-502E6D598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916415047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-9">
            <a:extLst xmlns:a="http://schemas.openxmlformats.org/drawingml/2006/main">
              <a:ext uri="{FF2B5EF4-FFF2-40B4-BE49-F238E27FC236}">
                <a16:creationId xmlns:a16="http://schemas.microsoft.com/office/drawing/2014/main" id="{2C9DDBCC-2BB4-4A34-95B7-2AAE82262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3919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33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Dial position is only one part of dose delivery</a:t>
            </a:r>
          </a:p>
        </p:txBody>
      </p:sp>
      <p:sp>
        <p:nvSpPr>
          <p:cNvPr id="2" name="delivery-dek">
            <a:extLst xmlns:a="http://schemas.openxmlformats.org/drawingml/2006/main">
              <a:ext uri="{FF2B5EF4-FFF2-40B4-BE49-F238E27FC236}">
                <a16:creationId xmlns:a16="http://schemas.microsoft.com/office/drawing/2014/main" id="{32EA7675-A17C-47C4-BCC4-2F2094EDB1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66800"/>
            <a:ext cx="95250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6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A correct ratio cannot rescue a failed injection pathway.</a:t>
            </a:r>
          </a:p>
        </p:txBody>
      </p:sp>
      <p:cxnSp>
        <p:nvCxnSpPr>
          <p:cNvPr id="25" name="delivery-rule"/>
          <p:cNvCxnSpPr/>
          <p:nvPr/>
        </p:nvCxnSpPr>
        <p:spPr>
          <a:xfrm xmlns:a="http://schemas.openxmlformats.org/drawingml/2006/main">
            <a:off x="400050" y="1952625"/>
            <a:ext cx="11391900" cy="95"/>
          </a:xfrm>
          <a:prstGeom xmlns:a="http://schemas.openxmlformats.org/drawingml/2006/main" prst="straightConnector1">
            <a:avLst/>
          </a:prstGeom>
          <a:ln xmlns:a="http://schemas.openxmlformats.org/drawingml/2006/main" w="9525">
            <a:solidFill>
              <a:srgbClr val="B8BCC4"/>
            </a:solidFill>
            <a:prstDash val="solid"/>
          </a:ln>
        </p:spPr>
      </p:cxnSp>
      <p:sp>
        <p:nvSpPr>
          <p:cNvPr id="4" name="delivery-warning">
            <a:extLst xmlns:a="http://schemas.openxmlformats.org/drawingml/2006/main">
              <a:ext uri="{FF2B5EF4-FFF2-40B4-BE49-F238E27FC236}">
                <a16:creationId xmlns:a16="http://schemas.microsoft.com/office/drawing/2014/main" id="{77D4D649-71D0-4AB2-B56C-44FACB0F36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953000"/>
            <a:ext cx="11391900" cy="933450"/>
          </a:xfrm>
          <a:prstGeom xmlns:a="http://schemas.openxmlformats.org/drawingml/2006/main" prst="roundRect">
            <a:avLst>
              <a:gd name="adj" fmla="val 8163"/>
            </a:avLst>
          </a:prstGeom>
          <a:solidFill xmlns:a="http://schemas.openxmlformats.org/drawingml/2006/main">
            <a:srgbClr val="FFF1D6"/>
          </a:solidFill>
          <a:ln xmlns:a="http://schemas.openxmlformats.org/drawingml/2006/main" w="0">
            <a:solidFill>
              <a:srgbClr val="FFF1D6"/>
            </a:solidFill>
            <a:prstDash val="solid"/>
          </a:ln>
        </p:spPr>
      </p:sp>
      <p:sp>
        <p:nvSpPr>
          <p:cNvPr id="5" name="delivery-warning-text">
            <a:extLst xmlns:a="http://schemas.openxmlformats.org/drawingml/2006/main">
              <a:ext uri="{FF2B5EF4-FFF2-40B4-BE49-F238E27FC236}">
                <a16:creationId xmlns:a16="http://schemas.microsoft.com/office/drawing/2014/main" id="{5DCC391A-5DB9-4644-8735-0B38C883D4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219700"/>
            <a:ext cx="10706100" cy="523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95486"/>
          </a:bodyPr>
          <a:lstStyle xmlns:a="http://schemas.openxmlformats.org/drawingml/2006/main"/>
          <a:p xmlns:a="http://schemas.openxmlformats.org/drawingml/2006/main">
            <a:pPr algn="ctr">
              <a:buNone/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The official instructions explicitly warn that the counter may move even when a blocked needle delivers no drug.</a:t>
            </a:r>
          </a:p>
        </p:txBody>
      </p:sp>
      <p:sp>
        <p:nvSpPr>
          <p:cNvPr id="6" name="source-9">
            <a:extLst xmlns:a="http://schemas.openxmlformats.org/drawingml/2006/main">
              <a:ext uri="{FF2B5EF4-FFF2-40B4-BE49-F238E27FC236}">
                <a16:creationId xmlns:a16="http://schemas.microsoft.com/office/drawing/2014/main" id="{D6905DF3-A216-428D-A2DA-D7B1E38A5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191250"/>
            <a:ext cx="1066800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buNone/>
              <a:defRPr sz="75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Source: FDA Ozempic Instructions for Use (2026).</a:t>
            </a:r>
          </a:p>
        </p:txBody>
      </p:sp>
      <p:sp>
        <p:nvSpPr>
          <p:cNvPr id="7" name="page-9">
            <a:extLst xmlns:a="http://schemas.openxmlformats.org/drawingml/2006/main">
              <a:ext uri="{FF2B5EF4-FFF2-40B4-BE49-F238E27FC236}">
                <a16:creationId xmlns:a16="http://schemas.microsoft.com/office/drawing/2014/main" id="{3E27B5F2-F1EB-4384-ADBA-1B37B3F45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87125" y="6381750"/>
            <a:ext cx="4000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buNone/>
              <a:defRPr sz="900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9</a:t>
            </a:r>
          </a:p>
        </p:txBody>
      </p:sp>
      <p:sp>
        <p:nvSpPr>
          <p:cNvPr id="8" name="delivery-num-0">
            <a:extLst xmlns:a="http://schemas.openxmlformats.org/drawingml/2006/main">
              <a:ext uri="{FF2B5EF4-FFF2-40B4-BE49-F238E27FC236}">
                <a16:creationId xmlns:a16="http://schemas.microsoft.com/office/drawing/2014/main" id="{4E2146D2-B563-4FEE-878D-F4532A32B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266950"/>
            <a:ext cx="17145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01</a:t>
            </a:r>
          </a:p>
        </p:txBody>
      </p:sp>
      <p:sp>
        <p:nvSpPr>
          <p:cNvPr id="9" name="delivery-head-0">
            <a:extLst xmlns:a="http://schemas.openxmlformats.org/drawingml/2006/main">
              <a:ext uri="{FF2B5EF4-FFF2-40B4-BE49-F238E27FC236}">
                <a16:creationId xmlns:a16="http://schemas.microsoft.com/office/drawing/2014/main" id="{39EFF27C-1D6B-41F7-894A-3B9159071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857500"/>
            <a:ext cx="1952625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Flow check</a:t>
            </a:r>
          </a:p>
        </p:txBody>
      </p:sp>
      <p:sp>
        <p:nvSpPr>
          <p:cNvPr id="10" name="delivery-body-0">
            <a:extLst xmlns:a="http://schemas.openxmlformats.org/drawingml/2006/main">
              <a:ext uri="{FF2B5EF4-FFF2-40B4-BE49-F238E27FC236}">
                <a16:creationId xmlns:a16="http://schemas.microsoft.com/office/drawing/2014/main" id="{537A7576-A3F2-46A2-A2AF-1B886F578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543300"/>
            <a:ext cx="1952625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First-use check expels solution and may be repeated if no drop appears.</a:t>
            </a:r>
          </a:p>
        </p:txBody>
      </p:sp>
      <p:sp>
        <p:nvSpPr>
          <p:cNvPr id="11" name="delivery-num-1">
            <a:extLst xmlns:a="http://schemas.openxmlformats.org/drawingml/2006/main">
              <a:ext uri="{FF2B5EF4-FFF2-40B4-BE49-F238E27FC236}">
                <a16:creationId xmlns:a16="http://schemas.microsoft.com/office/drawing/2014/main" id="{3129897E-9DE3-4C51-BAD2-31E5ADE26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266950"/>
            <a:ext cx="17145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3D8DF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02</a:t>
            </a:r>
          </a:p>
        </p:txBody>
      </p:sp>
      <p:sp>
        <p:nvSpPr>
          <p:cNvPr id="12" name="delivery-head-1">
            <a:extLst xmlns:a="http://schemas.openxmlformats.org/drawingml/2006/main">
              <a:ext uri="{FF2B5EF4-FFF2-40B4-BE49-F238E27FC236}">
                <a16:creationId xmlns:a16="http://schemas.microsoft.com/office/drawing/2014/main" id="{9D35BCD3-E5EC-4080-A6BC-5C9285BCE6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2857500"/>
            <a:ext cx="1952625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Dial direction</a:t>
            </a:r>
          </a:p>
        </p:txBody>
      </p:sp>
      <p:sp>
        <p:nvSpPr>
          <p:cNvPr id="13" name="delivery-body-1">
            <a:extLst xmlns:a="http://schemas.openxmlformats.org/drawingml/2006/main">
              <a:ext uri="{FF2B5EF4-FFF2-40B4-BE49-F238E27FC236}">
                <a16:creationId xmlns:a16="http://schemas.microsoft.com/office/drawing/2014/main" id="{3CCA9056-DC90-46AB-A6A7-CA1930276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86050" y="3543300"/>
            <a:ext cx="1952625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Forward and backward clicks sound different; convention matters.</a:t>
            </a:r>
          </a:p>
        </p:txBody>
      </p:sp>
      <p:sp>
        <p:nvSpPr>
          <p:cNvPr id="14" name="delivery-num-2">
            <a:extLst xmlns:a="http://schemas.openxmlformats.org/drawingml/2006/main">
              <a:ext uri="{FF2B5EF4-FFF2-40B4-BE49-F238E27FC236}">
                <a16:creationId xmlns:a16="http://schemas.microsoft.com/office/drawing/2014/main" id="{95F63571-5DFF-4BAC-836F-20F69355E8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72050" y="2266950"/>
            <a:ext cx="17145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03</a:t>
            </a:r>
          </a:p>
        </p:txBody>
      </p:sp>
      <p:sp>
        <p:nvSpPr>
          <p:cNvPr id="15" name="delivery-head-2">
            <a:extLst xmlns:a="http://schemas.openxmlformats.org/drawingml/2006/main">
              <a:ext uri="{FF2B5EF4-FFF2-40B4-BE49-F238E27FC236}">
                <a16:creationId xmlns:a16="http://schemas.microsoft.com/office/drawing/2014/main" id="{A1BF9271-8A59-427E-850E-7F9F61BF2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72050" y="2857500"/>
            <a:ext cx="1952625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Blocked needle</a:t>
            </a:r>
          </a:p>
        </p:txBody>
      </p:sp>
      <p:sp>
        <p:nvSpPr>
          <p:cNvPr id="16" name="delivery-body-2">
            <a:extLst xmlns:a="http://schemas.openxmlformats.org/drawingml/2006/main">
              <a:ext uri="{FF2B5EF4-FFF2-40B4-BE49-F238E27FC236}">
                <a16:creationId xmlns:a16="http://schemas.microsoft.com/office/drawing/2014/main" id="{18948F14-490B-4EA0-A87B-9D11915F2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72050" y="3543300"/>
            <a:ext cx="1952625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The dose counter can move even when no medicine is delivered.</a:t>
            </a:r>
          </a:p>
        </p:txBody>
      </p:sp>
      <p:sp>
        <p:nvSpPr>
          <p:cNvPr id="17" name="delivery-num-3">
            <a:extLst xmlns:a="http://schemas.openxmlformats.org/drawingml/2006/main">
              <a:ext uri="{FF2B5EF4-FFF2-40B4-BE49-F238E27FC236}">
                <a16:creationId xmlns:a16="http://schemas.microsoft.com/office/drawing/2014/main" id="{4C8D10CD-499E-40A3-8F82-6A1D06705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58050" y="2266950"/>
            <a:ext cx="17145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04</a:t>
            </a:r>
          </a:p>
        </p:txBody>
      </p:sp>
      <p:sp>
        <p:nvSpPr>
          <p:cNvPr id="18" name="delivery-head-3">
            <a:extLst xmlns:a="http://schemas.openxmlformats.org/drawingml/2006/main">
              <a:ext uri="{FF2B5EF4-FFF2-40B4-BE49-F238E27FC236}">
                <a16:creationId xmlns:a16="http://schemas.microsoft.com/office/drawing/2014/main" id="{998E06FF-92E5-4B70-BB10-D28CF6DF0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58050" y="2857500"/>
            <a:ext cx="1952625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Six-second hold</a:t>
            </a:r>
          </a:p>
        </p:txBody>
      </p:sp>
      <p:sp>
        <p:nvSpPr>
          <p:cNvPr id="19" name="delivery-body-3">
            <a:extLst xmlns:a="http://schemas.openxmlformats.org/drawingml/2006/main">
              <a:ext uri="{FF2B5EF4-FFF2-40B4-BE49-F238E27FC236}">
                <a16:creationId xmlns:a16="http://schemas.microsoft.com/office/drawing/2014/main" id="{D89B7F57-E35D-4989-81BD-3B438B017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58050" y="3543300"/>
            <a:ext cx="1952625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Early withdrawal can leave a stream at the tip and underdeliver.</a:t>
            </a:r>
          </a:p>
        </p:txBody>
      </p:sp>
      <p:sp>
        <p:nvSpPr>
          <p:cNvPr id="20" name="delivery-num-4">
            <a:extLst xmlns:a="http://schemas.openxmlformats.org/drawingml/2006/main">
              <a:ext uri="{FF2B5EF4-FFF2-40B4-BE49-F238E27FC236}">
                <a16:creationId xmlns:a16="http://schemas.microsoft.com/office/drawing/2014/main" id="{E8CBF152-11AE-46CF-912A-75879FFC1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266950"/>
            <a:ext cx="1714500" cy="3333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500">
                <a:solidFill>
                  <a:srgbClr val="E99A2F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05</a:t>
            </a:r>
          </a:p>
        </p:txBody>
      </p:sp>
      <p:sp>
        <p:nvSpPr>
          <p:cNvPr id="21" name="delivery-head-4">
            <a:extLst xmlns:a="http://schemas.openxmlformats.org/drawingml/2006/main">
              <a:ext uri="{FF2B5EF4-FFF2-40B4-BE49-F238E27FC236}">
                <a16:creationId xmlns:a16="http://schemas.microsoft.com/office/drawing/2014/main" id="{947F7E50-66BD-4B6A-94EF-067615A8F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857500"/>
            <a:ext cx="1952625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875">
                <a:solidFill>
                  <a:srgbClr val="000000"/>
                </a:solidFill>
                <a:latin typeface="Helvetica Neue"/>
                <a:ea typeface="Helvetica Neue"/>
                <a:cs typeface="Helvetica Neue"/>
              </a:defRPr>
            </a:pPr>
            <a:r>
              <a:rPr b="1"/>
              <a:t>Needle removal</a:t>
            </a:r>
          </a:p>
        </p:txBody>
      </p:sp>
      <p:sp>
        <p:nvSpPr>
          <p:cNvPr id="22" name="delivery-body-4">
            <a:extLst xmlns:a="http://schemas.openxmlformats.org/drawingml/2006/main">
              <a:ext uri="{FF2B5EF4-FFF2-40B4-BE49-F238E27FC236}">
                <a16:creationId xmlns:a16="http://schemas.microsoft.com/office/drawing/2014/main" id="{1BB0C91B-9A54-4EB9-A953-1EFD75F9F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543300"/>
            <a:ext cx="1952625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buNone/>
              <a:defRPr sz="1425">
                <a:solidFill>
                  <a:srgbClr val="5F6670"/>
                </a:solidFill>
                <a:latin typeface="Helvetica Neue"/>
                <a:ea typeface="Helvetica Neue"/>
                <a:cs typeface="Helvetica Neue"/>
              </a:defRPr>
            </a:pPr>
            <a:r>
              <a:t>Leaving it attached can cause leakage, blockage, and inaccurate dosing.</a:t>
            </a:r>
          </a:p>
        </p:txBody>
      </p:sp>
    </p:spTree>
    <p:extLst>
      <p:ext uri="{BB962C8B-B14F-4D97-AF65-F5344CB8AC3E}">
        <p14:creationId xmlns:p14="http://schemas.microsoft.com/office/powerpoint/2010/main" val="167802514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2026-07-15T02:04:38.8140000Z</dcterms:created>
  <dcterms:modified xsi:type="dcterms:W3CDTF">2026-07-15T02:04:38.8140000Z</dcterms:modified>
</coreProperties>
</file>